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85" r:id="rId3"/>
    <p:sldId id="297" r:id="rId4"/>
    <p:sldId id="257" r:id="rId5"/>
    <p:sldId id="268" r:id="rId6"/>
    <p:sldId id="269" r:id="rId7"/>
    <p:sldId id="298" r:id="rId8"/>
    <p:sldId id="303" r:id="rId9"/>
    <p:sldId id="301" r:id="rId10"/>
    <p:sldId id="318" r:id="rId11"/>
    <p:sldId id="323" r:id="rId12"/>
    <p:sldId id="322" r:id="rId13"/>
    <p:sldId id="311" r:id="rId14"/>
    <p:sldId id="305" r:id="rId15"/>
    <p:sldId id="306" r:id="rId16"/>
    <p:sldId id="320" r:id="rId17"/>
    <p:sldId id="324" r:id="rId18"/>
    <p:sldId id="307" r:id="rId19"/>
    <p:sldId id="308" r:id="rId20"/>
    <p:sldId id="319" r:id="rId21"/>
    <p:sldId id="309" r:id="rId22"/>
    <p:sldId id="317" r:id="rId23"/>
    <p:sldId id="325" r:id="rId24"/>
    <p:sldId id="313" r:id="rId25"/>
    <p:sldId id="321" r:id="rId26"/>
    <p:sldId id="326" r:id="rId27"/>
    <p:sldId id="26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79912" autoAdjust="0"/>
  </p:normalViewPr>
  <p:slideViewPr>
    <p:cSldViewPr snapToGrid="0">
      <p:cViewPr varScale="1">
        <p:scale>
          <a:sx n="73" d="100"/>
          <a:sy n="73" d="100"/>
        </p:scale>
        <p:origin x="1218" y="60"/>
      </p:cViewPr>
      <p:guideLst/>
    </p:cSldViewPr>
  </p:slideViewPr>
  <p:notesTextViewPr>
    <p:cViewPr>
      <p:scale>
        <a:sx n="66" d="100"/>
        <a:sy n="66"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279D6E-2101-4AA5-AA1B-A0110030F9ED}" type="datetimeFigureOut">
              <a:rPr lang="en-US" smtClean="0"/>
              <a:t>6/8/2021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9BEB60-37E7-4639-913F-1455716D85ED}" type="slidenum">
              <a:rPr lang="en-US" smtClean="0"/>
              <a:t>‹#›</a:t>
            </a:fld>
            <a:endParaRPr lang="en-US"/>
          </a:p>
        </p:txBody>
      </p:sp>
    </p:spTree>
    <p:extLst>
      <p:ext uri="{BB962C8B-B14F-4D97-AF65-F5344CB8AC3E}">
        <p14:creationId xmlns:p14="http://schemas.microsoft.com/office/powerpoint/2010/main" val="34096280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9BEB60-37E7-4639-913F-1455716D85ED}" type="slidenum">
              <a:rPr lang="en-US" smtClean="0"/>
              <a:t>18</a:t>
            </a:fld>
            <a:endParaRPr lang="en-US"/>
          </a:p>
        </p:txBody>
      </p:sp>
    </p:spTree>
    <p:extLst>
      <p:ext uri="{BB962C8B-B14F-4D97-AF65-F5344CB8AC3E}">
        <p14:creationId xmlns:p14="http://schemas.microsoft.com/office/powerpoint/2010/main" val="1070339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9BEB60-37E7-4639-913F-1455716D85ED}" type="slidenum">
              <a:rPr lang="en-US" smtClean="0"/>
              <a:t>21</a:t>
            </a:fld>
            <a:endParaRPr lang="en-US"/>
          </a:p>
        </p:txBody>
      </p:sp>
    </p:spTree>
    <p:extLst>
      <p:ext uri="{BB962C8B-B14F-4D97-AF65-F5344CB8AC3E}">
        <p14:creationId xmlns:p14="http://schemas.microsoft.com/office/powerpoint/2010/main" val="19952221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307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fld id="{87A52F3A-F2F3-4275-8C17-0100B4975E2C}" type="slidenum">
              <a:rPr lang="en-US" altLang="en-US" smtClean="0"/>
              <a:pPr/>
              <a:t>22</a:t>
            </a:fld>
            <a:endParaRPr lang="en-US" altLang="en-US" smtClean="0"/>
          </a:p>
        </p:txBody>
      </p:sp>
    </p:spTree>
    <p:extLst>
      <p:ext uri="{BB962C8B-B14F-4D97-AF65-F5344CB8AC3E}">
        <p14:creationId xmlns:p14="http://schemas.microsoft.com/office/powerpoint/2010/main" val="35637944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307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fld id="{87A52F3A-F2F3-4275-8C17-0100B4975E2C}" type="slidenum">
              <a:rPr lang="en-US" altLang="en-US" smtClean="0"/>
              <a:pPr/>
              <a:t>23</a:t>
            </a:fld>
            <a:endParaRPr lang="en-US" altLang="en-US" smtClean="0"/>
          </a:p>
        </p:txBody>
      </p:sp>
    </p:spTree>
    <p:extLst>
      <p:ext uri="{BB962C8B-B14F-4D97-AF65-F5344CB8AC3E}">
        <p14:creationId xmlns:p14="http://schemas.microsoft.com/office/powerpoint/2010/main" val="3555688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6/8/2021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6/8/2021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6/8/2021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6/8/2021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6/8/2021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6/8/2021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6/8/2021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6/8/2021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6/8/2021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MATLAB Programming</a:t>
            </a:r>
            <a:endParaRPr lang="en-US" dirty="0"/>
          </a:p>
        </p:txBody>
      </p:sp>
      <p:sp>
        <p:nvSpPr>
          <p:cNvPr id="3" name="Subtitle 2"/>
          <p:cNvSpPr>
            <a:spLocks noGrp="1"/>
          </p:cNvSpPr>
          <p:nvPr>
            <p:ph type="subTitle" idx="1"/>
          </p:nvPr>
        </p:nvSpPr>
        <p:spPr/>
        <p:txBody>
          <a:bodyPr>
            <a:normAutofit fontScale="92500" lnSpcReduction="20000"/>
          </a:bodyPr>
          <a:lstStyle/>
          <a:p>
            <a:r>
              <a:rPr lang="en-US" sz="4000" dirty="0" smtClean="0"/>
              <a:t>Final Exam Two</a:t>
            </a:r>
          </a:p>
          <a:p>
            <a:endParaRPr lang="en-US" sz="4000" dirty="0"/>
          </a:p>
          <a:p>
            <a:r>
              <a:rPr lang="en-US" sz="4000" dirty="0" smtClean="0"/>
              <a:t>Instructor: </a:t>
            </a:r>
            <a:r>
              <a:rPr lang="zh-TW" altLang="en-US" sz="4000" dirty="0" smtClean="0"/>
              <a:t>黃世強 </a:t>
            </a:r>
            <a:r>
              <a:rPr lang="en-US" altLang="zh-TW" sz="4000" dirty="0" smtClean="0"/>
              <a:t>(</a:t>
            </a:r>
            <a:r>
              <a:rPr lang="en-US" sz="4000" dirty="0" smtClean="0"/>
              <a:t>Sai-Keung Wong)</a:t>
            </a:r>
            <a:endParaRPr lang="en-US" sz="4000" dirty="0"/>
          </a:p>
        </p:txBody>
      </p:sp>
    </p:spTree>
    <p:extLst>
      <p:ext uri="{BB962C8B-B14F-4D97-AF65-F5344CB8AC3E}">
        <p14:creationId xmlns:p14="http://schemas.microsoft.com/office/powerpoint/2010/main" val="1112539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2715" y="-114300"/>
            <a:ext cx="10515600" cy="1325563"/>
          </a:xfrm>
        </p:spPr>
        <p:txBody>
          <a:bodyPr>
            <a:normAutofit/>
          </a:bodyPr>
          <a:lstStyle/>
          <a:p>
            <a:r>
              <a:rPr lang="en-US" sz="2800" dirty="0" smtClean="0"/>
              <a:t>Problem 2.1. n = 200,000. a = 1.0 </a:t>
            </a:r>
            <a:br>
              <a:rPr lang="en-US" sz="2800" dirty="0" smtClean="0"/>
            </a:br>
            <a:r>
              <a:rPr lang="en-US" sz="2800" dirty="0" smtClean="0"/>
              <a:t>Play to see the animation</a:t>
            </a:r>
            <a:endParaRPr lang="en-US" sz="2800" dirty="0"/>
          </a:p>
        </p:txBody>
      </p:sp>
      <p:pic>
        <p:nvPicPr>
          <p:cNvPr id="4" name="pdf_on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0443" t="6313" r="7526" b="2318"/>
          <a:stretch/>
        </p:blipFill>
        <p:spPr>
          <a:xfrm>
            <a:off x="1119415" y="1009649"/>
            <a:ext cx="10001250" cy="5848351"/>
          </a:xfrm>
          <a:prstGeom prst="rect">
            <a:avLst/>
          </a:prstGeom>
        </p:spPr>
      </p:pic>
    </p:spTree>
    <p:extLst>
      <p:ext uri="{BB962C8B-B14F-4D97-AF65-F5344CB8AC3E}">
        <p14:creationId xmlns:p14="http://schemas.microsoft.com/office/powerpoint/2010/main" val="15482131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63"/>
            <a:ext cx="10515600" cy="1325563"/>
          </a:xfrm>
        </p:spPr>
        <p:txBody>
          <a:bodyPr/>
          <a:lstStyle/>
          <a:p>
            <a:r>
              <a:rPr lang="en-US" dirty="0" smtClean="0"/>
              <a:t>Problem 2.1. Marking Scheme </a:t>
            </a:r>
            <a:endParaRPr lang="en-US" dirty="0"/>
          </a:p>
        </p:txBody>
      </p:sp>
      <p:sp>
        <p:nvSpPr>
          <p:cNvPr id="3" name="Content Placeholder 2"/>
          <p:cNvSpPr>
            <a:spLocks noGrp="1"/>
          </p:cNvSpPr>
          <p:nvPr>
            <p:ph idx="1"/>
          </p:nvPr>
        </p:nvSpPr>
        <p:spPr>
          <a:xfrm>
            <a:off x="838200" y="1115120"/>
            <a:ext cx="10515600" cy="5742879"/>
          </a:xfrm>
        </p:spPr>
        <p:txBody>
          <a:bodyPr>
            <a:normAutofit/>
          </a:bodyPr>
          <a:lstStyle/>
          <a:p>
            <a:pPr marL="0" indent="0">
              <a:buNone/>
            </a:pPr>
            <a:r>
              <a:rPr lang="en-US" altLang="zh-TW" dirty="0" smtClean="0"/>
              <a:t>[5%] Draw </a:t>
            </a:r>
            <a:r>
              <a:rPr lang="en-US" altLang="zh-TW" dirty="0"/>
              <a:t>the pdf of Y. Use subplot(1,3, </a:t>
            </a:r>
            <a:r>
              <a:rPr lang="en-US" altLang="zh-TW" dirty="0" smtClean="0"/>
              <a:t>1).</a:t>
            </a:r>
          </a:p>
          <a:p>
            <a:pPr marL="0" indent="0">
              <a:buNone/>
            </a:pPr>
            <a:r>
              <a:rPr lang="en-US" altLang="zh-TW" dirty="0" smtClean="0"/>
              <a:t>[5%] Draw </a:t>
            </a:r>
            <a:r>
              <a:rPr lang="en-US" altLang="zh-TW" dirty="0"/>
              <a:t>the pdf of </a:t>
            </a:r>
            <a:r>
              <a:rPr lang="en-US" altLang="zh-TW" dirty="0" smtClean="0"/>
              <a:t>X1. </a:t>
            </a:r>
            <a:r>
              <a:rPr lang="en-US" altLang="zh-TW" dirty="0"/>
              <a:t>Use subplot(1,3, </a:t>
            </a:r>
            <a:r>
              <a:rPr lang="en-US" altLang="zh-TW" dirty="0" smtClean="0"/>
              <a:t>2) </a:t>
            </a:r>
            <a:r>
              <a:rPr lang="en-US" altLang="zh-TW" dirty="0"/>
              <a:t>to draw it </a:t>
            </a:r>
            <a:r>
              <a:rPr lang="en-US" altLang="zh-TW" dirty="0" smtClean="0"/>
              <a:t>in the middle.</a:t>
            </a:r>
          </a:p>
          <a:p>
            <a:pPr marL="0" indent="0">
              <a:buNone/>
            </a:pPr>
            <a:r>
              <a:rPr lang="en-US" altLang="zh-TW" dirty="0" smtClean="0"/>
              <a:t>[5%] Draw </a:t>
            </a:r>
            <a:r>
              <a:rPr lang="en-US" altLang="zh-TW" dirty="0"/>
              <a:t>the pdf of </a:t>
            </a:r>
            <a:r>
              <a:rPr lang="en-US" altLang="zh-TW" dirty="0" smtClean="0"/>
              <a:t>X2. </a:t>
            </a:r>
            <a:r>
              <a:rPr lang="en-US" altLang="zh-TW" dirty="0"/>
              <a:t>Use subplot(1,3, </a:t>
            </a:r>
            <a:r>
              <a:rPr lang="en-US" altLang="zh-TW" dirty="0" smtClean="0"/>
              <a:t>3) </a:t>
            </a:r>
            <a:r>
              <a:rPr lang="en-US" altLang="zh-TW" dirty="0"/>
              <a:t>to draw it </a:t>
            </a:r>
            <a:r>
              <a:rPr lang="en-US" altLang="zh-TW" dirty="0" smtClean="0"/>
              <a:t>on the right side.</a:t>
            </a:r>
          </a:p>
          <a:p>
            <a:pPr marL="0" indent="0">
              <a:buNone/>
            </a:pPr>
            <a:r>
              <a:rPr lang="en-US" altLang="zh-TW" dirty="0" smtClean="0"/>
              <a:t>[5%] Show the title of the left subplot.</a:t>
            </a:r>
          </a:p>
          <a:p>
            <a:pPr marL="0" indent="0">
              <a:buNone/>
            </a:pPr>
            <a:r>
              <a:rPr lang="en-US" altLang="zh-TW" dirty="0"/>
              <a:t>[5%] Show the title of the </a:t>
            </a:r>
            <a:r>
              <a:rPr lang="en-US" altLang="zh-TW" dirty="0" smtClean="0"/>
              <a:t>middle </a:t>
            </a:r>
            <a:r>
              <a:rPr lang="en-US" altLang="zh-TW" dirty="0"/>
              <a:t>subplot.</a:t>
            </a:r>
          </a:p>
          <a:p>
            <a:pPr marL="0" indent="0">
              <a:buNone/>
            </a:pPr>
            <a:r>
              <a:rPr lang="en-US" altLang="zh-TW" dirty="0"/>
              <a:t>[5%] Show the title of the </a:t>
            </a:r>
            <a:r>
              <a:rPr lang="en-US" altLang="zh-TW" dirty="0" smtClean="0"/>
              <a:t>right </a:t>
            </a:r>
            <a:r>
              <a:rPr lang="en-US" altLang="zh-TW" dirty="0"/>
              <a:t>subplot</a:t>
            </a:r>
            <a:r>
              <a:rPr lang="en-US" altLang="zh-TW" dirty="0" smtClean="0"/>
              <a:t>.</a:t>
            </a:r>
          </a:p>
          <a:p>
            <a:pPr marL="0" indent="0">
              <a:buNone/>
            </a:pPr>
            <a:r>
              <a:rPr lang="en-US" altLang="zh-TW" dirty="0" smtClean="0"/>
              <a:t>[5%] The point is animated correctly in the left subplot.</a:t>
            </a:r>
          </a:p>
          <a:p>
            <a:pPr marL="0" indent="0">
              <a:buNone/>
            </a:pPr>
            <a:r>
              <a:rPr lang="en-US" altLang="zh-TW" dirty="0" smtClean="0"/>
              <a:t>[10%] </a:t>
            </a:r>
            <a:r>
              <a:rPr lang="en-US" altLang="zh-TW" dirty="0"/>
              <a:t>The point is animated correctly in the </a:t>
            </a:r>
            <a:r>
              <a:rPr lang="en-US" altLang="zh-TW" dirty="0" smtClean="0"/>
              <a:t>middle </a:t>
            </a:r>
            <a:r>
              <a:rPr lang="en-US" altLang="zh-TW" dirty="0"/>
              <a:t>subplot.</a:t>
            </a:r>
          </a:p>
          <a:p>
            <a:pPr marL="0" indent="0">
              <a:buNone/>
            </a:pPr>
            <a:r>
              <a:rPr lang="en-US" altLang="zh-TW" dirty="0" smtClean="0"/>
              <a:t>[</a:t>
            </a:r>
            <a:r>
              <a:rPr lang="en-US" altLang="zh-TW" dirty="0"/>
              <a:t>5</a:t>
            </a:r>
            <a:r>
              <a:rPr lang="en-US" altLang="zh-TW" dirty="0" smtClean="0"/>
              <a:t>%] </a:t>
            </a:r>
            <a:r>
              <a:rPr lang="en-US" altLang="zh-TW" dirty="0"/>
              <a:t>The point is animated correctly in the </a:t>
            </a:r>
            <a:r>
              <a:rPr lang="en-US" altLang="zh-TW" dirty="0" smtClean="0"/>
              <a:t>right </a:t>
            </a:r>
            <a:r>
              <a:rPr lang="en-US" altLang="zh-TW" dirty="0"/>
              <a:t>subplot</a:t>
            </a:r>
            <a:r>
              <a:rPr lang="en-US" altLang="zh-TW" dirty="0" smtClean="0"/>
              <a:t>.</a:t>
            </a:r>
            <a:endParaRPr lang="en-US" altLang="zh-TW" dirty="0"/>
          </a:p>
        </p:txBody>
      </p:sp>
    </p:spTree>
    <p:extLst>
      <p:ext uri="{BB962C8B-B14F-4D97-AF65-F5344CB8AC3E}">
        <p14:creationId xmlns:p14="http://schemas.microsoft.com/office/powerpoint/2010/main" val="14626367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2.2</a:t>
            </a:r>
            <a:endParaRPr lang="en-US" dirty="0"/>
          </a:p>
        </p:txBody>
      </p:sp>
      <p:sp>
        <p:nvSpPr>
          <p:cNvPr id="3" name="Content Placeholder 2"/>
          <p:cNvSpPr>
            <a:spLocks noGrp="1"/>
          </p:cNvSpPr>
          <p:nvPr>
            <p:ph idx="1"/>
          </p:nvPr>
        </p:nvSpPr>
        <p:spPr/>
        <p:txBody>
          <a:bodyPr/>
          <a:lstStyle/>
          <a:p>
            <a:r>
              <a:rPr lang="en-US" dirty="0" smtClean="0"/>
              <a:t>This page is empty. Please go to the next page.</a:t>
            </a:r>
            <a:endParaRPr lang="en-US" dirty="0"/>
          </a:p>
        </p:txBody>
      </p:sp>
    </p:spTree>
    <p:extLst>
      <p:ext uri="{BB962C8B-B14F-4D97-AF65-F5344CB8AC3E}">
        <p14:creationId xmlns:p14="http://schemas.microsoft.com/office/powerpoint/2010/main" val="199541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(50%) </a:t>
            </a:r>
            <a:r>
              <a:rPr lang="en-US" dirty="0" smtClean="0"/>
              <a:t>Problem 2.2. </a:t>
            </a:r>
            <a:endParaRPr lang="en-US" dirty="0"/>
          </a:p>
        </p:txBody>
      </p:sp>
      <p:sp>
        <p:nvSpPr>
          <p:cNvPr id="3" name="Content Placeholder 2"/>
          <p:cNvSpPr>
            <a:spLocks noGrp="1"/>
          </p:cNvSpPr>
          <p:nvPr>
            <p:ph idx="1"/>
          </p:nvPr>
        </p:nvSpPr>
        <p:spPr>
          <a:xfrm>
            <a:off x="315685" y="1825625"/>
            <a:ext cx="11560629" cy="4351338"/>
          </a:xfrm>
        </p:spPr>
        <p:txBody>
          <a:bodyPr>
            <a:normAutofit fontScale="92500"/>
          </a:bodyPr>
          <a:lstStyle/>
          <a:p>
            <a:pPr marL="0" indent="0">
              <a:buNone/>
            </a:pPr>
            <a:r>
              <a:rPr lang="en-US" dirty="0" smtClean="0"/>
              <a:t>There are two options.</a:t>
            </a:r>
          </a:p>
          <a:p>
            <a:pPr marL="0" indent="0">
              <a:buNone/>
            </a:pPr>
            <a:r>
              <a:rPr lang="en-US" dirty="0" smtClean="0"/>
              <a:t>Show student ID and name</a:t>
            </a:r>
            <a:r>
              <a:rPr lang="en-US" dirty="0" smtClean="0"/>
              <a:t>.	% </a:t>
            </a:r>
            <a:r>
              <a:rPr lang="en-US" b="1" dirty="0" smtClean="0"/>
              <a:t>You implement this item or your score is zero.</a:t>
            </a:r>
            <a:endParaRPr lang="en-US" b="1" dirty="0" smtClean="0"/>
          </a:p>
          <a:p>
            <a:pPr marL="0" indent="0">
              <a:buNone/>
            </a:pPr>
            <a:endParaRPr lang="en-US" dirty="0" smtClean="0"/>
          </a:p>
          <a:p>
            <a:pPr marL="0" indent="0">
              <a:buNone/>
            </a:pPr>
            <a:r>
              <a:rPr lang="en-US" dirty="0" smtClean="0"/>
              <a:t>Then show a message to ask for option.</a:t>
            </a:r>
          </a:p>
          <a:p>
            <a:pPr marL="0" indent="0">
              <a:buNone/>
            </a:pPr>
            <a:endParaRPr lang="en-US" dirty="0" smtClean="0"/>
          </a:p>
          <a:p>
            <a:pPr marL="0" indent="0">
              <a:buNone/>
            </a:pPr>
            <a:r>
              <a:rPr lang="en-US" dirty="0" smtClean="0"/>
              <a:t>Option </a:t>
            </a:r>
            <a:r>
              <a:rPr lang="en-US" dirty="0"/>
              <a:t>1) Function Graph</a:t>
            </a:r>
          </a:p>
          <a:p>
            <a:pPr marL="0" indent="0">
              <a:buNone/>
            </a:pPr>
            <a:r>
              <a:rPr lang="en-US" dirty="0"/>
              <a:t>Option 2) </a:t>
            </a:r>
            <a:r>
              <a:rPr lang="en-US" dirty="0" smtClean="0"/>
              <a:t>Region filling</a:t>
            </a:r>
          </a:p>
          <a:p>
            <a:pPr marL="0" indent="0">
              <a:buNone/>
            </a:pPr>
            <a:endParaRPr lang="en-US" dirty="0"/>
          </a:p>
          <a:p>
            <a:pPr marL="0" indent="0">
              <a:buNone/>
            </a:pPr>
            <a:r>
              <a:rPr lang="en-US" dirty="0"/>
              <a:t>Enter the option:</a:t>
            </a:r>
          </a:p>
        </p:txBody>
      </p:sp>
    </p:spTree>
    <p:extLst>
      <p:ext uri="{BB962C8B-B14F-4D97-AF65-F5344CB8AC3E}">
        <p14:creationId xmlns:p14="http://schemas.microsoft.com/office/powerpoint/2010/main" val="8758764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2.2. Option 1. (30%)</a:t>
            </a:r>
            <a:endParaRPr lang="en-US" dirty="0"/>
          </a:p>
        </p:txBody>
      </p:sp>
      <p:sp>
        <p:nvSpPr>
          <p:cNvPr id="3" name="Content Placeholder 2"/>
          <p:cNvSpPr>
            <a:spLocks noGrp="1"/>
          </p:cNvSpPr>
          <p:nvPr>
            <p:ph idx="1"/>
          </p:nvPr>
        </p:nvSpPr>
        <p:spPr>
          <a:xfrm>
            <a:off x="847284" y="1490027"/>
            <a:ext cx="10515600" cy="4351338"/>
          </a:xfrm>
        </p:spPr>
        <p:txBody>
          <a:bodyPr/>
          <a:lstStyle/>
          <a:p>
            <a:pPr marL="0" indent="0">
              <a:buNone/>
            </a:pPr>
            <a:r>
              <a:rPr lang="en-US" dirty="0" smtClean="0"/>
              <a:t>The following diagrams show how the inputs are computed to produce new values. Note that if the inputs are vectors, operations are performed in the array format.</a:t>
            </a:r>
            <a:endParaRPr lang="en-US" dirty="0"/>
          </a:p>
        </p:txBody>
      </p:sp>
      <p:sp>
        <p:nvSpPr>
          <p:cNvPr id="4" name="Oval 3"/>
          <p:cNvSpPr/>
          <p:nvPr/>
        </p:nvSpPr>
        <p:spPr>
          <a:xfrm>
            <a:off x="4729654" y="3742888"/>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endParaRPr lang="en-US" sz="2800" dirty="0">
              <a:solidFill>
                <a:srgbClr val="0070C0"/>
              </a:solidFill>
            </a:endParaRPr>
          </a:p>
        </p:txBody>
      </p:sp>
      <p:cxnSp>
        <p:nvCxnSpPr>
          <p:cNvPr id="7" name="Straight Arrow Connector 6"/>
          <p:cNvCxnSpPr>
            <a:stCxn id="4" idx="6"/>
          </p:cNvCxnSpPr>
          <p:nvPr/>
        </p:nvCxnSpPr>
        <p:spPr>
          <a:xfrm flipV="1">
            <a:off x="5686095" y="4208518"/>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833242" y="3742888"/>
            <a:ext cx="696024" cy="369332"/>
          </a:xfrm>
          <a:prstGeom prst="rect">
            <a:avLst/>
          </a:prstGeom>
          <a:noFill/>
        </p:spPr>
        <p:txBody>
          <a:bodyPr wrap="none" rtlCol="0">
            <a:spAutoFit/>
          </a:bodyPr>
          <a:lstStyle/>
          <a:p>
            <a:r>
              <a:rPr lang="en-US" dirty="0" smtClean="0"/>
              <a:t>g(</a:t>
            </a:r>
            <a:r>
              <a:rPr lang="en-US" dirty="0" err="1" smtClean="0"/>
              <a:t>x,y</a:t>
            </a:r>
            <a:r>
              <a:rPr lang="en-US" dirty="0" smtClean="0"/>
              <a:t>)</a:t>
            </a:r>
            <a:endParaRPr lang="en-US" dirty="0"/>
          </a:p>
        </p:txBody>
      </p:sp>
      <p:cxnSp>
        <p:nvCxnSpPr>
          <p:cNvPr id="9" name="Straight Arrow Connector 8"/>
          <p:cNvCxnSpPr>
            <a:endCxn id="4" idx="1"/>
          </p:cNvCxnSpPr>
          <p:nvPr/>
        </p:nvCxnSpPr>
        <p:spPr>
          <a:xfrm>
            <a:off x="4128846" y="3659973"/>
            <a:ext cx="740876" cy="2260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endCxn id="4" idx="3"/>
          </p:cNvCxnSpPr>
          <p:nvPr/>
        </p:nvCxnSpPr>
        <p:spPr>
          <a:xfrm flipV="1">
            <a:off x="3988778" y="4577204"/>
            <a:ext cx="880944" cy="1650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66897" y="3358174"/>
            <a:ext cx="317716" cy="461665"/>
          </a:xfrm>
          <a:prstGeom prst="rect">
            <a:avLst/>
          </a:prstGeom>
          <a:noFill/>
        </p:spPr>
        <p:txBody>
          <a:bodyPr wrap="none" rtlCol="0">
            <a:spAutoFit/>
          </a:bodyPr>
          <a:lstStyle/>
          <a:p>
            <a:r>
              <a:rPr lang="en-US" sz="2400" dirty="0" smtClean="0"/>
              <a:t>x</a:t>
            </a:r>
            <a:endParaRPr lang="en-US" sz="2400" dirty="0"/>
          </a:p>
        </p:txBody>
      </p:sp>
      <p:sp>
        <p:nvSpPr>
          <p:cNvPr id="15" name="TextBox 14"/>
          <p:cNvSpPr txBox="1"/>
          <p:nvPr/>
        </p:nvSpPr>
        <p:spPr>
          <a:xfrm>
            <a:off x="4411938" y="4646360"/>
            <a:ext cx="324128" cy="461665"/>
          </a:xfrm>
          <a:prstGeom prst="rect">
            <a:avLst/>
          </a:prstGeom>
          <a:noFill/>
        </p:spPr>
        <p:txBody>
          <a:bodyPr wrap="none" rtlCol="0">
            <a:spAutoFit/>
          </a:bodyPr>
          <a:lstStyle/>
          <a:p>
            <a:r>
              <a:rPr lang="en-US" sz="2400" dirty="0" smtClean="0"/>
              <a:t>y</a:t>
            </a:r>
            <a:endParaRPr lang="en-US" sz="2400" dirty="0"/>
          </a:p>
        </p:txBody>
      </p:sp>
      <p:sp>
        <p:nvSpPr>
          <p:cNvPr id="16" name="Oval 15"/>
          <p:cNvSpPr/>
          <p:nvPr/>
        </p:nvSpPr>
        <p:spPr>
          <a:xfrm>
            <a:off x="1514898" y="3719787"/>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endParaRPr lang="en-US" sz="2800" dirty="0">
              <a:solidFill>
                <a:srgbClr val="0070C0"/>
              </a:solidFill>
            </a:endParaRPr>
          </a:p>
        </p:txBody>
      </p:sp>
      <p:cxnSp>
        <p:nvCxnSpPr>
          <p:cNvPr id="17" name="Straight Arrow Connector 16"/>
          <p:cNvCxnSpPr>
            <a:stCxn id="16" idx="6"/>
          </p:cNvCxnSpPr>
          <p:nvPr/>
        </p:nvCxnSpPr>
        <p:spPr>
          <a:xfrm flipV="1">
            <a:off x="2471339" y="4185417"/>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2618486" y="3719787"/>
            <a:ext cx="534121" cy="369332"/>
          </a:xfrm>
          <a:prstGeom prst="rect">
            <a:avLst/>
          </a:prstGeom>
          <a:noFill/>
        </p:spPr>
        <p:txBody>
          <a:bodyPr wrap="none" rtlCol="0">
            <a:spAutoFit/>
          </a:bodyPr>
          <a:lstStyle/>
          <a:p>
            <a:r>
              <a:rPr lang="en-US" dirty="0" smtClean="0"/>
              <a:t>g(x)</a:t>
            </a:r>
            <a:endParaRPr lang="en-US" dirty="0"/>
          </a:p>
        </p:txBody>
      </p:sp>
      <p:cxnSp>
        <p:nvCxnSpPr>
          <p:cNvPr id="19" name="Straight Arrow Connector 18"/>
          <p:cNvCxnSpPr/>
          <p:nvPr/>
        </p:nvCxnSpPr>
        <p:spPr>
          <a:xfrm>
            <a:off x="700562" y="4133963"/>
            <a:ext cx="814336" cy="976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906946" y="3604829"/>
            <a:ext cx="317716" cy="461665"/>
          </a:xfrm>
          <a:prstGeom prst="rect">
            <a:avLst/>
          </a:prstGeom>
          <a:noFill/>
        </p:spPr>
        <p:txBody>
          <a:bodyPr wrap="none" rtlCol="0">
            <a:spAutoFit/>
          </a:bodyPr>
          <a:lstStyle/>
          <a:p>
            <a:r>
              <a:rPr lang="en-US" sz="2400" dirty="0" smtClean="0"/>
              <a:t>x</a:t>
            </a:r>
            <a:endParaRPr lang="en-US" sz="2400" dirty="0"/>
          </a:p>
        </p:txBody>
      </p:sp>
      <p:sp>
        <p:nvSpPr>
          <p:cNvPr id="25" name="TextBox 24"/>
          <p:cNvSpPr txBox="1"/>
          <p:nvPr/>
        </p:nvSpPr>
        <p:spPr>
          <a:xfrm>
            <a:off x="1107730" y="4961801"/>
            <a:ext cx="2280745" cy="1323439"/>
          </a:xfrm>
          <a:prstGeom prst="rect">
            <a:avLst/>
          </a:prstGeom>
          <a:noFill/>
        </p:spPr>
        <p:txBody>
          <a:bodyPr wrap="square" rtlCol="0">
            <a:spAutoFit/>
          </a:bodyPr>
          <a:lstStyle/>
          <a:p>
            <a:r>
              <a:rPr lang="en-US" sz="2000" dirty="0" smtClean="0"/>
              <a:t>A function accepts one parameter, x. It produces a new value g(x).</a:t>
            </a:r>
            <a:endParaRPr lang="en-US" sz="2000" dirty="0"/>
          </a:p>
        </p:txBody>
      </p:sp>
      <p:sp>
        <p:nvSpPr>
          <p:cNvPr id="26" name="TextBox 25"/>
          <p:cNvSpPr txBox="1"/>
          <p:nvPr/>
        </p:nvSpPr>
        <p:spPr>
          <a:xfrm>
            <a:off x="4190776" y="5088354"/>
            <a:ext cx="3327624" cy="1631216"/>
          </a:xfrm>
          <a:prstGeom prst="rect">
            <a:avLst/>
          </a:prstGeom>
          <a:noFill/>
        </p:spPr>
        <p:txBody>
          <a:bodyPr wrap="square" rtlCol="0">
            <a:spAutoFit/>
          </a:bodyPr>
          <a:lstStyle/>
          <a:p>
            <a:r>
              <a:rPr lang="en-US" sz="2000" dirty="0" smtClean="0"/>
              <a:t>A function accepts two parameters, x and y. It produces a new value g(</a:t>
            </a:r>
            <a:r>
              <a:rPr lang="en-US" sz="2000" dirty="0" err="1" smtClean="0"/>
              <a:t>x,y</a:t>
            </a:r>
            <a:r>
              <a:rPr lang="en-US" sz="2000" dirty="0" smtClean="0"/>
              <a:t>). </a:t>
            </a:r>
            <a:r>
              <a:rPr lang="en-US" sz="2000" b="1" dirty="0" smtClean="0"/>
              <a:t>Note the parameters must be ordered correctly.</a:t>
            </a:r>
            <a:endParaRPr lang="en-US" sz="2000" b="1" dirty="0"/>
          </a:p>
        </p:txBody>
      </p:sp>
      <p:sp>
        <p:nvSpPr>
          <p:cNvPr id="39" name="Oval 38"/>
          <p:cNvSpPr/>
          <p:nvPr/>
        </p:nvSpPr>
        <p:spPr>
          <a:xfrm>
            <a:off x="10092849" y="3994661"/>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0070C0"/>
                </a:solidFill>
              </a:rPr>
              <a:t>k</a:t>
            </a:r>
          </a:p>
        </p:txBody>
      </p:sp>
      <p:cxnSp>
        <p:nvCxnSpPr>
          <p:cNvPr id="40" name="Straight Arrow Connector 39"/>
          <p:cNvCxnSpPr/>
          <p:nvPr/>
        </p:nvCxnSpPr>
        <p:spPr>
          <a:xfrm flipV="1">
            <a:off x="11014567" y="3109665"/>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46" idx="6"/>
            <a:endCxn id="39" idx="1"/>
          </p:cNvCxnSpPr>
          <p:nvPr/>
        </p:nvCxnSpPr>
        <p:spPr>
          <a:xfrm>
            <a:off x="9187247" y="3609947"/>
            <a:ext cx="1045670" cy="52786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endCxn id="39" idx="3"/>
          </p:cNvCxnSpPr>
          <p:nvPr/>
        </p:nvCxnSpPr>
        <p:spPr>
          <a:xfrm flipV="1">
            <a:off x="9351973" y="4828977"/>
            <a:ext cx="880944" cy="16505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9775133" y="4898133"/>
            <a:ext cx="324128" cy="461665"/>
          </a:xfrm>
          <a:prstGeom prst="rect">
            <a:avLst/>
          </a:prstGeom>
          <a:noFill/>
        </p:spPr>
        <p:txBody>
          <a:bodyPr wrap="none" rtlCol="0">
            <a:spAutoFit/>
          </a:bodyPr>
          <a:lstStyle/>
          <a:p>
            <a:r>
              <a:rPr lang="en-US" sz="2400" dirty="0" smtClean="0"/>
              <a:t>y</a:t>
            </a:r>
            <a:endParaRPr lang="en-US" sz="2400" dirty="0"/>
          </a:p>
        </p:txBody>
      </p:sp>
      <p:sp>
        <p:nvSpPr>
          <p:cNvPr id="46" name="Oval 45"/>
          <p:cNvSpPr/>
          <p:nvPr/>
        </p:nvSpPr>
        <p:spPr>
          <a:xfrm>
            <a:off x="8230806" y="3121216"/>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endParaRPr lang="en-US" sz="2800" dirty="0">
              <a:solidFill>
                <a:srgbClr val="0070C0"/>
              </a:solidFill>
            </a:endParaRPr>
          </a:p>
        </p:txBody>
      </p:sp>
      <p:cxnSp>
        <p:nvCxnSpPr>
          <p:cNvPr id="49" name="Straight Arrow Connector 48"/>
          <p:cNvCxnSpPr/>
          <p:nvPr/>
        </p:nvCxnSpPr>
        <p:spPr>
          <a:xfrm>
            <a:off x="7416470" y="3535392"/>
            <a:ext cx="814336" cy="976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622854" y="3006258"/>
            <a:ext cx="317716" cy="461665"/>
          </a:xfrm>
          <a:prstGeom prst="rect">
            <a:avLst/>
          </a:prstGeom>
          <a:noFill/>
        </p:spPr>
        <p:txBody>
          <a:bodyPr wrap="none" rtlCol="0">
            <a:spAutoFit/>
          </a:bodyPr>
          <a:lstStyle/>
          <a:p>
            <a:r>
              <a:rPr lang="en-US" sz="2400" dirty="0" smtClean="0"/>
              <a:t>x</a:t>
            </a:r>
            <a:endParaRPr lang="en-US" sz="2400" dirty="0"/>
          </a:p>
        </p:txBody>
      </p:sp>
      <p:sp>
        <p:nvSpPr>
          <p:cNvPr id="53" name="TextBox 52"/>
          <p:cNvSpPr txBox="1"/>
          <p:nvPr/>
        </p:nvSpPr>
        <p:spPr>
          <a:xfrm>
            <a:off x="8360649" y="5496748"/>
            <a:ext cx="3400427" cy="707886"/>
          </a:xfrm>
          <a:prstGeom prst="rect">
            <a:avLst/>
          </a:prstGeom>
          <a:noFill/>
        </p:spPr>
        <p:txBody>
          <a:bodyPr wrap="square" rtlCol="0">
            <a:spAutoFit/>
          </a:bodyPr>
          <a:lstStyle/>
          <a:p>
            <a:r>
              <a:rPr lang="en-US" sz="2000" dirty="0" smtClean="0"/>
              <a:t>This diagram performs:</a:t>
            </a:r>
          </a:p>
          <a:p>
            <a:r>
              <a:rPr lang="en-US" sz="2000" dirty="0" smtClean="0"/>
              <a:t>a = h(g(x)), and b = k(g(x), y).</a:t>
            </a:r>
            <a:endParaRPr lang="en-US" sz="2000" dirty="0"/>
          </a:p>
        </p:txBody>
      </p:sp>
      <p:sp>
        <p:nvSpPr>
          <p:cNvPr id="54" name="Oval 53"/>
          <p:cNvSpPr/>
          <p:nvPr/>
        </p:nvSpPr>
        <p:spPr>
          <a:xfrm>
            <a:off x="10117841" y="2585658"/>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h</a:t>
            </a:r>
            <a:endParaRPr lang="en-US" sz="2800" dirty="0">
              <a:solidFill>
                <a:srgbClr val="0070C0"/>
              </a:solidFill>
            </a:endParaRPr>
          </a:p>
        </p:txBody>
      </p:sp>
      <p:cxnSp>
        <p:nvCxnSpPr>
          <p:cNvPr id="55" name="Straight Arrow Connector 54"/>
          <p:cNvCxnSpPr>
            <a:endCxn id="54" idx="2"/>
          </p:cNvCxnSpPr>
          <p:nvPr/>
        </p:nvCxnSpPr>
        <p:spPr>
          <a:xfrm flipV="1">
            <a:off x="9174402" y="3074389"/>
            <a:ext cx="943439" cy="5216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V="1">
            <a:off x="11062981" y="4454222"/>
            <a:ext cx="914402" cy="231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11257802" y="2616714"/>
            <a:ext cx="308098" cy="400110"/>
          </a:xfrm>
          <a:prstGeom prst="rect">
            <a:avLst/>
          </a:prstGeom>
          <a:noFill/>
        </p:spPr>
        <p:txBody>
          <a:bodyPr wrap="none" rtlCol="0">
            <a:spAutoFit/>
          </a:bodyPr>
          <a:lstStyle/>
          <a:p>
            <a:r>
              <a:rPr lang="en-US" sz="2000" dirty="0" smtClean="0"/>
              <a:t>a</a:t>
            </a:r>
            <a:endParaRPr lang="en-US" sz="2000" dirty="0"/>
          </a:p>
        </p:txBody>
      </p:sp>
      <p:sp>
        <p:nvSpPr>
          <p:cNvPr id="59" name="TextBox 58"/>
          <p:cNvSpPr txBox="1"/>
          <p:nvPr/>
        </p:nvSpPr>
        <p:spPr>
          <a:xfrm>
            <a:off x="11304287" y="4071854"/>
            <a:ext cx="319318" cy="400110"/>
          </a:xfrm>
          <a:prstGeom prst="rect">
            <a:avLst/>
          </a:prstGeom>
          <a:noFill/>
        </p:spPr>
        <p:txBody>
          <a:bodyPr wrap="none" rtlCol="0">
            <a:spAutoFit/>
          </a:bodyPr>
          <a:lstStyle/>
          <a:p>
            <a:r>
              <a:rPr lang="en-US" sz="2000" dirty="0"/>
              <a:t>b</a:t>
            </a:r>
          </a:p>
        </p:txBody>
      </p:sp>
    </p:spTree>
    <p:extLst>
      <p:ext uri="{BB962C8B-B14F-4D97-AF65-F5344CB8AC3E}">
        <p14:creationId xmlns:p14="http://schemas.microsoft.com/office/powerpoint/2010/main" val="6166354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a:t>
            </a:r>
            <a:r>
              <a:rPr lang="en-US" dirty="0"/>
              <a:t>2.2. Option 1.</a:t>
            </a:r>
          </a:p>
        </p:txBody>
      </p:sp>
      <p:sp>
        <p:nvSpPr>
          <p:cNvPr id="3" name="Content Placeholder 2"/>
          <p:cNvSpPr>
            <a:spLocks noGrp="1"/>
          </p:cNvSpPr>
          <p:nvPr>
            <p:ph idx="1"/>
          </p:nvPr>
        </p:nvSpPr>
        <p:spPr>
          <a:xfrm>
            <a:off x="847284" y="1490027"/>
            <a:ext cx="10515600" cy="4351338"/>
          </a:xfrm>
        </p:spPr>
        <p:txBody>
          <a:bodyPr/>
          <a:lstStyle/>
          <a:p>
            <a:pPr marL="0" indent="0">
              <a:buNone/>
            </a:pPr>
            <a:r>
              <a:rPr lang="en-US" dirty="0" smtClean="0"/>
              <a:t>Write a program to implement the following diagrams:</a:t>
            </a:r>
            <a:endParaRPr lang="en-US" dirty="0"/>
          </a:p>
        </p:txBody>
      </p:sp>
      <p:sp>
        <p:nvSpPr>
          <p:cNvPr id="39" name="Oval 38"/>
          <p:cNvSpPr/>
          <p:nvPr/>
        </p:nvSpPr>
        <p:spPr>
          <a:xfrm>
            <a:off x="1639691" y="4263525"/>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12</a:t>
            </a:r>
            <a:endParaRPr lang="en-US" sz="2800" baseline="-25000" dirty="0">
              <a:solidFill>
                <a:srgbClr val="0070C0"/>
              </a:solidFill>
            </a:endParaRPr>
          </a:p>
        </p:txBody>
      </p:sp>
      <p:cxnSp>
        <p:nvCxnSpPr>
          <p:cNvPr id="42" name="Straight Arrow Connector 41"/>
          <p:cNvCxnSpPr>
            <a:endCxn id="35" idx="1"/>
          </p:cNvCxnSpPr>
          <p:nvPr/>
        </p:nvCxnSpPr>
        <p:spPr>
          <a:xfrm>
            <a:off x="2343369" y="3589803"/>
            <a:ext cx="1288555" cy="21096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endCxn id="39" idx="1"/>
          </p:cNvCxnSpPr>
          <p:nvPr/>
        </p:nvCxnSpPr>
        <p:spPr>
          <a:xfrm flipV="1">
            <a:off x="773251" y="4406671"/>
            <a:ext cx="1006508" cy="51063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428273" y="4737791"/>
            <a:ext cx="324128" cy="461665"/>
          </a:xfrm>
          <a:prstGeom prst="rect">
            <a:avLst/>
          </a:prstGeom>
          <a:noFill/>
        </p:spPr>
        <p:txBody>
          <a:bodyPr wrap="square" rtlCol="0">
            <a:spAutoFit/>
          </a:bodyPr>
          <a:lstStyle/>
          <a:p>
            <a:r>
              <a:rPr lang="en-US" sz="2400" dirty="0" smtClean="0"/>
              <a:t>y</a:t>
            </a:r>
            <a:endParaRPr lang="en-US" sz="2400" dirty="0"/>
          </a:p>
        </p:txBody>
      </p:sp>
      <p:sp>
        <p:nvSpPr>
          <p:cNvPr id="46" name="Oval 45"/>
          <p:cNvSpPr/>
          <p:nvPr/>
        </p:nvSpPr>
        <p:spPr>
          <a:xfrm>
            <a:off x="1652536" y="2690142"/>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11</a:t>
            </a:r>
            <a:endParaRPr lang="en-US" sz="2800" baseline="-25000" dirty="0">
              <a:solidFill>
                <a:srgbClr val="0070C0"/>
              </a:solidFill>
            </a:endParaRPr>
          </a:p>
        </p:txBody>
      </p:sp>
      <p:cxnSp>
        <p:nvCxnSpPr>
          <p:cNvPr id="49" name="Straight Arrow Connector 48"/>
          <p:cNvCxnSpPr/>
          <p:nvPr/>
        </p:nvCxnSpPr>
        <p:spPr>
          <a:xfrm>
            <a:off x="838200" y="3104318"/>
            <a:ext cx="814336" cy="976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1044584" y="2614373"/>
            <a:ext cx="317716" cy="461665"/>
          </a:xfrm>
          <a:prstGeom prst="rect">
            <a:avLst/>
          </a:prstGeom>
          <a:noFill/>
        </p:spPr>
        <p:txBody>
          <a:bodyPr wrap="none" rtlCol="0">
            <a:spAutoFit/>
          </a:bodyPr>
          <a:lstStyle/>
          <a:p>
            <a:r>
              <a:rPr lang="en-US" sz="2400" dirty="0" smtClean="0"/>
              <a:t>x</a:t>
            </a:r>
            <a:endParaRPr lang="en-US" sz="2400" dirty="0"/>
          </a:p>
        </p:txBody>
      </p:sp>
      <p:sp>
        <p:nvSpPr>
          <p:cNvPr id="54" name="Oval 53"/>
          <p:cNvSpPr/>
          <p:nvPr/>
        </p:nvSpPr>
        <p:spPr>
          <a:xfrm>
            <a:off x="3539571" y="2154584"/>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21</a:t>
            </a:r>
            <a:endParaRPr lang="en-US" sz="2800" baseline="-25000" dirty="0">
              <a:solidFill>
                <a:srgbClr val="0070C0"/>
              </a:solidFill>
            </a:endParaRPr>
          </a:p>
        </p:txBody>
      </p:sp>
      <p:cxnSp>
        <p:nvCxnSpPr>
          <p:cNvPr id="55" name="Straight Arrow Connector 54"/>
          <p:cNvCxnSpPr>
            <a:endCxn id="54" idx="1"/>
          </p:cNvCxnSpPr>
          <p:nvPr/>
        </p:nvCxnSpPr>
        <p:spPr>
          <a:xfrm flipV="1">
            <a:off x="2596132" y="2297730"/>
            <a:ext cx="1083507" cy="8672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3491857" y="3302670"/>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22</a:t>
            </a:r>
            <a:endParaRPr lang="en-US" sz="2800" baseline="-25000" dirty="0">
              <a:solidFill>
                <a:srgbClr val="0070C0"/>
              </a:solidFill>
            </a:endParaRPr>
          </a:p>
        </p:txBody>
      </p:sp>
      <p:sp>
        <p:nvSpPr>
          <p:cNvPr id="33" name="Oval 32"/>
          <p:cNvSpPr/>
          <p:nvPr/>
        </p:nvSpPr>
        <p:spPr>
          <a:xfrm>
            <a:off x="3543722" y="4456479"/>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a:t>
            </a:r>
            <a:r>
              <a:rPr lang="en-US" sz="2800" baseline="-25000" dirty="0">
                <a:solidFill>
                  <a:srgbClr val="0070C0"/>
                </a:solidFill>
              </a:rPr>
              <a:t>3</a:t>
            </a:r>
          </a:p>
        </p:txBody>
      </p:sp>
      <p:sp>
        <p:nvSpPr>
          <p:cNvPr id="35" name="Oval 34"/>
          <p:cNvSpPr/>
          <p:nvPr/>
        </p:nvSpPr>
        <p:spPr>
          <a:xfrm>
            <a:off x="3491856" y="5556346"/>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24</a:t>
            </a:r>
            <a:endParaRPr lang="en-US" sz="2800" baseline="-25000" dirty="0">
              <a:solidFill>
                <a:srgbClr val="0070C0"/>
              </a:solidFill>
            </a:endParaRPr>
          </a:p>
        </p:txBody>
      </p:sp>
      <p:cxnSp>
        <p:nvCxnSpPr>
          <p:cNvPr id="36" name="Straight Arrow Connector 35"/>
          <p:cNvCxnSpPr>
            <a:endCxn id="33" idx="2"/>
          </p:cNvCxnSpPr>
          <p:nvPr/>
        </p:nvCxnSpPr>
        <p:spPr>
          <a:xfrm>
            <a:off x="2596132" y="4917308"/>
            <a:ext cx="947590" cy="2790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endCxn id="32" idx="1"/>
          </p:cNvCxnSpPr>
          <p:nvPr/>
        </p:nvCxnSpPr>
        <p:spPr>
          <a:xfrm>
            <a:off x="2544844" y="3381198"/>
            <a:ext cx="1087081" cy="646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endCxn id="32" idx="3"/>
          </p:cNvCxnSpPr>
          <p:nvPr/>
        </p:nvCxnSpPr>
        <p:spPr>
          <a:xfrm flipV="1">
            <a:off x="2570316" y="4136986"/>
            <a:ext cx="1061609" cy="42231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Oval 55"/>
          <p:cNvSpPr/>
          <p:nvPr/>
        </p:nvSpPr>
        <p:spPr>
          <a:xfrm>
            <a:off x="5225555" y="2154584"/>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31</a:t>
            </a:r>
            <a:endParaRPr lang="en-US" sz="2800" baseline="-25000" dirty="0">
              <a:solidFill>
                <a:srgbClr val="0070C0"/>
              </a:solidFill>
            </a:endParaRPr>
          </a:p>
        </p:txBody>
      </p:sp>
      <p:sp>
        <p:nvSpPr>
          <p:cNvPr id="60" name="Oval 59"/>
          <p:cNvSpPr/>
          <p:nvPr/>
        </p:nvSpPr>
        <p:spPr>
          <a:xfrm>
            <a:off x="5177841" y="3302670"/>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32</a:t>
            </a:r>
            <a:endParaRPr lang="en-US" sz="2800" baseline="-25000" dirty="0">
              <a:solidFill>
                <a:srgbClr val="0070C0"/>
              </a:solidFill>
            </a:endParaRPr>
          </a:p>
        </p:txBody>
      </p:sp>
      <p:sp>
        <p:nvSpPr>
          <p:cNvPr id="61" name="Oval 60"/>
          <p:cNvSpPr/>
          <p:nvPr/>
        </p:nvSpPr>
        <p:spPr>
          <a:xfrm>
            <a:off x="5229706" y="4456479"/>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33</a:t>
            </a:r>
            <a:endParaRPr lang="en-US" sz="2800" baseline="-25000" dirty="0">
              <a:solidFill>
                <a:srgbClr val="0070C0"/>
              </a:solidFill>
            </a:endParaRPr>
          </a:p>
        </p:txBody>
      </p:sp>
      <p:cxnSp>
        <p:nvCxnSpPr>
          <p:cNvPr id="63" name="Straight Arrow Connector 62"/>
          <p:cNvCxnSpPr>
            <a:endCxn id="56" idx="2"/>
          </p:cNvCxnSpPr>
          <p:nvPr/>
        </p:nvCxnSpPr>
        <p:spPr>
          <a:xfrm flipV="1">
            <a:off x="4505096" y="2643315"/>
            <a:ext cx="720459" cy="4682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V="1">
            <a:off x="4457382" y="3736625"/>
            <a:ext cx="720459" cy="4682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4478467" y="4945210"/>
            <a:ext cx="720459" cy="4682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p:nvPr/>
        </p:nvCxnSpPr>
        <p:spPr>
          <a:xfrm flipV="1">
            <a:off x="4414661" y="2882484"/>
            <a:ext cx="810894" cy="326698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a:endCxn id="60" idx="3"/>
          </p:cNvCxnSpPr>
          <p:nvPr/>
        </p:nvCxnSpPr>
        <p:spPr>
          <a:xfrm flipV="1">
            <a:off x="4448297" y="4136986"/>
            <a:ext cx="869612" cy="68250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p:nvPr/>
        </p:nvCxnSpPr>
        <p:spPr>
          <a:xfrm>
            <a:off x="4396307" y="2882484"/>
            <a:ext cx="921602" cy="185530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Oval 71"/>
          <p:cNvSpPr/>
          <p:nvPr/>
        </p:nvSpPr>
        <p:spPr>
          <a:xfrm>
            <a:off x="7202453" y="2154584"/>
            <a:ext cx="956441" cy="977462"/>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41</a:t>
            </a:r>
            <a:endParaRPr lang="en-US" sz="2800" baseline="-25000" dirty="0">
              <a:solidFill>
                <a:srgbClr val="0070C0"/>
              </a:solidFill>
            </a:endParaRPr>
          </a:p>
        </p:txBody>
      </p:sp>
      <p:cxnSp>
        <p:nvCxnSpPr>
          <p:cNvPr id="73" name="Straight Arrow Connector 72"/>
          <p:cNvCxnSpPr>
            <a:stCxn id="56" idx="5"/>
          </p:cNvCxnSpPr>
          <p:nvPr/>
        </p:nvCxnSpPr>
        <p:spPr>
          <a:xfrm>
            <a:off x="6041928" y="2988900"/>
            <a:ext cx="1309677" cy="153574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7338738" y="3657957"/>
            <a:ext cx="1301565" cy="1319056"/>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smtClean="0">
                <a:solidFill>
                  <a:srgbClr val="0070C0"/>
                </a:solidFill>
              </a:rPr>
              <a:t>42</a:t>
            </a:r>
            <a:endParaRPr lang="en-US" sz="2800" baseline="-25000" dirty="0">
              <a:solidFill>
                <a:srgbClr val="0070C0"/>
              </a:solidFill>
            </a:endParaRPr>
          </a:p>
        </p:txBody>
      </p:sp>
      <p:cxnSp>
        <p:nvCxnSpPr>
          <p:cNvPr id="75" name="Straight Arrow Connector 74"/>
          <p:cNvCxnSpPr>
            <a:stCxn id="61" idx="7"/>
            <a:endCxn id="72" idx="3"/>
          </p:cNvCxnSpPr>
          <p:nvPr/>
        </p:nvCxnSpPr>
        <p:spPr>
          <a:xfrm flipV="1">
            <a:off x="6046079" y="2988900"/>
            <a:ext cx="1296442" cy="16107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Oval 80"/>
          <p:cNvSpPr/>
          <p:nvPr/>
        </p:nvSpPr>
        <p:spPr>
          <a:xfrm>
            <a:off x="9568797" y="2316467"/>
            <a:ext cx="1404584" cy="3543635"/>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rgbClr val="0070C0"/>
                </a:solidFill>
              </a:rPr>
              <a:t>g</a:t>
            </a:r>
            <a:r>
              <a:rPr lang="en-US" sz="2800" baseline="-25000" dirty="0">
                <a:solidFill>
                  <a:srgbClr val="0070C0"/>
                </a:solidFill>
              </a:rPr>
              <a:t>5</a:t>
            </a:r>
            <a:r>
              <a:rPr lang="en-US" sz="2800" baseline="-25000" dirty="0" smtClean="0">
                <a:solidFill>
                  <a:srgbClr val="0070C0"/>
                </a:solidFill>
              </a:rPr>
              <a:t>1</a:t>
            </a:r>
            <a:endParaRPr lang="en-US" sz="2800" baseline="-25000" dirty="0">
              <a:solidFill>
                <a:srgbClr val="0070C0"/>
              </a:solidFill>
            </a:endParaRPr>
          </a:p>
        </p:txBody>
      </p:sp>
      <p:cxnSp>
        <p:nvCxnSpPr>
          <p:cNvPr id="82" name="Straight Arrow Connector 81"/>
          <p:cNvCxnSpPr>
            <a:stCxn id="74" idx="6"/>
            <a:endCxn id="81" idx="2"/>
          </p:cNvCxnSpPr>
          <p:nvPr/>
        </p:nvCxnSpPr>
        <p:spPr>
          <a:xfrm flipV="1">
            <a:off x="8640303" y="4088285"/>
            <a:ext cx="928494" cy="2292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a:stCxn id="72" idx="6"/>
            <a:endCxn id="81" idx="3"/>
          </p:cNvCxnSpPr>
          <p:nvPr/>
        </p:nvCxnSpPr>
        <p:spPr>
          <a:xfrm>
            <a:off x="8158894" y="2643315"/>
            <a:ext cx="1615600" cy="26978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a:off x="11002333" y="4113697"/>
            <a:ext cx="841763" cy="54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39" idx="7"/>
            <a:endCxn id="54" idx="3"/>
          </p:cNvCxnSpPr>
          <p:nvPr/>
        </p:nvCxnSpPr>
        <p:spPr>
          <a:xfrm flipV="1">
            <a:off x="2456064" y="2988900"/>
            <a:ext cx="1223575" cy="141777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61" idx="6"/>
          </p:cNvCxnSpPr>
          <p:nvPr/>
        </p:nvCxnSpPr>
        <p:spPr>
          <a:xfrm flipV="1">
            <a:off x="6186147" y="3966362"/>
            <a:ext cx="1278323" cy="97884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a:stCxn id="45" idx="3"/>
            <a:endCxn id="46" idx="3"/>
          </p:cNvCxnSpPr>
          <p:nvPr/>
        </p:nvCxnSpPr>
        <p:spPr>
          <a:xfrm flipV="1">
            <a:off x="752401" y="3524458"/>
            <a:ext cx="1040203" cy="144416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p:cNvCxnSpPr/>
          <p:nvPr/>
        </p:nvCxnSpPr>
        <p:spPr>
          <a:xfrm>
            <a:off x="847284" y="3132046"/>
            <a:ext cx="805252" cy="185999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p:cNvCxnSpPr>
            <a:stCxn id="39" idx="5"/>
            <a:endCxn id="35" idx="2"/>
          </p:cNvCxnSpPr>
          <p:nvPr/>
        </p:nvCxnSpPr>
        <p:spPr>
          <a:xfrm>
            <a:off x="2456064" y="5097841"/>
            <a:ext cx="1035792" cy="9472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p:cNvCxnSpPr/>
          <p:nvPr/>
        </p:nvCxnSpPr>
        <p:spPr>
          <a:xfrm>
            <a:off x="2559171" y="4687415"/>
            <a:ext cx="108389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p:cNvCxnSpPr>
            <a:endCxn id="72" idx="2"/>
          </p:cNvCxnSpPr>
          <p:nvPr/>
        </p:nvCxnSpPr>
        <p:spPr>
          <a:xfrm flipV="1">
            <a:off x="6116602" y="2643315"/>
            <a:ext cx="1085851" cy="94337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02680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a:t>
            </a:r>
            <a:r>
              <a:rPr lang="en-US" dirty="0"/>
              <a:t>2.2. Option 1.</a:t>
            </a:r>
          </a:p>
        </p:txBody>
      </p:sp>
      <p:sp>
        <p:nvSpPr>
          <p:cNvPr id="3" name="Content Placeholder 2"/>
          <p:cNvSpPr>
            <a:spLocks noGrp="1"/>
          </p:cNvSpPr>
          <p:nvPr>
            <p:ph idx="1"/>
          </p:nvPr>
        </p:nvSpPr>
        <p:spPr>
          <a:xfrm>
            <a:off x="847284" y="1490027"/>
            <a:ext cx="10515600" cy="4351338"/>
          </a:xfrm>
        </p:spPr>
        <p:txBody>
          <a:bodyPr>
            <a:normAutofit/>
          </a:bodyPr>
          <a:lstStyle/>
          <a:p>
            <a:pPr marL="0" indent="0">
              <a:buNone/>
            </a:pPr>
            <a:r>
              <a:rPr lang="en-US" sz="3200" dirty="0" smtClean="0"/>
              <a:t>We denote the output computed by function </a:t>
            </a:r>
            <a:r>
              <a:rPr lang="en-US" sz="3200" dirty="0" err="1" smtClean="0"/>
              <a:t>g</a:t>
            </a:r>
            <a:r>
              <a:rPr lang="en-US" sz="3200" baseline="-25000" dirty="0" err="1" smtClean="0"/>
              <a:t>ij</a:t>
            </a:r>
            <a:r>
              <a:rPr lang="en-US" sz="3200" dirty="0" smtClean="0"/>
              <a:t> as </a:t>
            </a:r>
            <a:r>
              <a:rPr lang="en-US" sz="3200" dirty="0" err="1" smtClean="0"/>
              <a:t>k</a:t>
            </a:r>
            <a:r>
              <a:rPr lang="en-US" sz="3200" baseline="-25000" dirty="0" err="1" smtClean="0"/>
              <a:t>ij</a:t>
            </a:r>
            <a:r>
              <a:rPr lang="en-US" sz="3200" dirty="0" smtClean="0"/>
              <a:t>. Note the order of the inputs is important.</a:t>
            </a:r>
            <a:endParaRPr lang="en-US" sz="3200" dirty="0"/>
          </a:p>
        </p:txBody>
      </p:sp>
      <p:sp>
        <p:nvSpPr>
          <p:cNvPr id="81" name="Oval 80"/>
          <p:cNvSpPr/>
          <p:nvPr/>
        </p:nvSpPr>
        <p:spPr>
          <a:xfrm>
            <a:off x="1928271" y="3385002"/>
            <a:ext cx="1404584" cy="1408055"/>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err="1" smtClean="0">
                <a:solidFill>
                  <a:srgbClr val="0070C0"/>
                </a:solidFill>
              </a:rPr>
              <a:t>g</a:t>
            </a:r>
            <a:r>
              <a:rPr lang="en-US" sz="4800" baseline="-25000" dirty="0" err="1" smtClean="0">
                <a:solidFill>
                  <a:srgbClr val="0070C0"/>
                </a:solidFill>
              </a:rPr>
              <a:t>ij</a:t>
            </a:r>
            <a:endParaRPr lang="en-US" sz="4800" baseline="-25000" dirty="0">
              <a:solidFill>
                <a:srgbClr val="0070C0"/>
              </a:solidFill>
            </a:endParaRPr>
          </a:p>
        </p:txBody>
      </p:sp>
      <p:cxnSp>
        <p:nvCxnSpPr>
          <p:cNvPr id="82" name="Straight Arrow Connector 81"/>
          <p:cNvCxnSpPr>
            <a:endCxn id="81" idx="1"/>
          </p:cNvCxnSpPr>
          <p:nvPr/>
        </p:nvCxnSpPr>
        <p:spPr>
          <a:xfrm>
            <a:off x="1268198" y="2975431"/>
            <a:ext cx="865770" cy="6157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a:endCxn id="81" idx="3"/>
          </p:cNvCxnSpPr>
          <p:nvPr/>
        </p:nvCxnSpPr>
        <p:spPr>
          <a:xfrm flipV="1">
            <a:off x="847284" y="4586852"/>
            <a:ext cx="1286684" cy="52217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a:off x="3329162" y="4029619"/>
            <a:ext cx="841763" cy="54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3458938" y="3237264"/>
            <a:ext cx="577402" cy="707886"/>
          </a:xfrm>
          <a:prstGeom prst="rect">
            <a:avLst/>
          </a:prstGeom>
        </p:spPr>
        <p:txBody>
          <a:bodyPr wrap="none">
            <a:spAutoFit/>
          </a:bodyPr>
          <a:lstStyle/>
          <a:p>
            <a:r>
              <a:rPr lang="en-US" sz="4000" dirty="0" err="1"/>
              <a:t>k</a:t>
            </a:r>
            <a:r>
              <a:rPr lang="en-US" sz="4000" baseline="-25000" dirty="0" err="1"/>
              <a:t>ij</a:t>
            </a:r>
            <a:endParaRPr lang="en-US" sz="4000" dirty="0"/>
          </a:p>
        </p:txBody>
      </p:sp>
      <p:sp>
        <p:nvSpPr>
          <p:cNvPr id="48" name="Rectangle 47"/>
          <p:cNvSpPr/>
          <p:nvPr/>
        </p:nvSpPr>
        <p:spPr>
          <a:xfrm>
            <a:off x="1689112" y="5804203"/>
            <a:ext cx="2372765" cy="707886"/>
          </a:xfrm>
          <a:prstGeom prst="rect">
            <a:avLst/>
          </a:prstGeom>
        </p:spPr>
        <p:txBody>
          <a:bodyPr wrap="none">
            <a:spAutoFit/>
          </a:bodyPr>
          <a:lstStyle/>
          <a:p>
            <a:r>
              <a:rPr lang="en-US" sz="4000" dirty="0" err="1" smtClean="0"/>
              <a:t>k</a:t>
            </a:r>
            <a:r>
              <a:rPr lang="en-US" sz="4000" baseline="-25000" dirty="0" err="1" smtClean="0"/>
              <a:t>ij</a:t>
            </a:r>
            <a:r>
              <a:rPr lang="en-US" sz="4000" baseline="-25000" dirty="0" smtClean="0"/>
              <a:t> = </a:t>
            </a:r>
            <a:r>
              <a:rPr lang="en-US" sz="4000" dirty="0" err="1" smtClean="0"/>
              <a:t>g</a:t>
            </a:r>
            <a:r>
              <a:rPr lang="en-US" sz="4000" baseline="-25000" dirty="0" err="1" smtClean="0"/>
              <a:t>ij</a:t>
            </a:r>
            <a:r>
              <a:rPr lang="en-US" sz="4000" dirty="0" smtClean="0"/>
              <a:t>(a, b)</a:t>
            </a:r>
            <a:endParaRPr lang="en-US" sz="4000" dirty="0"/>
          </a:p>
        </p:txBody>
      </p:sp>
      <p:sp>
        <p:nvSpPr>
          <p:cNvPr id="7" name="Rectangle 6"/>
          <p:cNvSpPr/>
          <p:nvPr/>
        </p:nvSpPr>
        <p:spPr>
          <a:xfrm>
            <a:off x="1423766" y="2272173"/>
            <a:ext cx="479618" cy="830997"/>
          </a:xfrm>
          <a:prstGeom prst="rect">
            <a:avLst/>
          </a:prstGeom>
        </p:spPr>
        <p:txBody>
          <a:bodyPr wrap="none">
            <a:spAutoFit/>
          </a:bodyPr>
          <a:lstStyle/>
          <a:p>
            <a:r>
              <a:rPr lang="en-US" sz="4800" dirty="0"/>
              <a:t>a</a:t>
            </a:r>
          </a:p>
        </p:txBody>
      </p:sp>
      <p:sp>
        <p:nvSpPr>
          <p:cNvPr id="51" name="Rectangle 50"/>
          <p:cNvSpPr/>
          <p:nvPr/>
        </p:nvSpPr>
        <p:spPr>
          <a:xfrm>
            <a:off x="847284" y="4975110"/>
            <a:ext cx="508473" cy="830997"/>
          </a:xfrm>
          <a:prstGeom prst="rect">
            <a:avLst/>
          </a:prstGeom>
        </p:spPr>
        <p:txBody>
          <a:bodyPr wrap="none">
            <a:spAutoFit/>
          </a:bodyPr>
          <a:lstStyle/>
          <a:p>
            <a:r>
              <a:rPr lang="en-US" sz="4800" dirty="0" smtClean="0"/>
              <a:t>b</a:t>
            </a:r>
            <a:endParaRPr lang="en-US" sz="4800" dirty="0"/>
          </a:p>
        </p:txBody>
      </p:sp>
      <p:sp>
        <p:nvSpPr>
          <p:cNvPr id="53" name="Oval 52"/>
          <p:cNvSpPr/>
          <p:nvPr/>
        </p:nvSpPr>
        <p:spPr>
          <a:xfrm>
            <a:off x="8895923" y="3591207"/>
            <a:ext cx="1404584" cy="1408055"/>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err="1" smtClean="0">
                <a:solidFill>
                  <a:srgbClr val="0070C0"/>
                </a:solidFill>
              </a:rPr>
              <a:t>g</a:t>
            </a:r>
            <a:r>
              <a:rPr lang="en-US" sz="4800" baseline="-25000" dirty="0" err="1" smtClean="0">
                <a:solidFill>
                  <a:srgbClr val="0070C0"/>
                </a:solidFill>
              </a:rPr>
              <a:t>ij</a:t>
            </a:r>
            <a:endParaRPr lang="en-US" sz="4800" baseline="-25000" dirty="0">
              <a:solidFill>
                <a:srgbClr val="0070C0"/>
              </a:solidFill>
            </a:endParaRPr>
          </a:p>
        </p:txBody>
      </p:sp>
      <p:cxnSp>
        <p:nvCxnSpPr>
          <p:cNvPr id="58" name="Straight Arrow Connector 57"/>
          <p:cNvCxnSpPr/>
          <p:nvPr/>
        </p:nvCxnSpPr>
        <p:spPr>
          <a:xfrm>
            <a:off x="8235850" y="3181636"/>
            <a:ext cx="660073" cy="14404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endCxn id="53" idx="1"/>
          </p:cNvCxnSpPr>
          <p:nvPr/>
        </p:nvCxnSpPr>
        <p:spPr>
          <a:xfrm flipV="1">
            <a:off x="7814936" y="3797412"/>
            <a:ext cx="1286684" cy="15178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10296814" y="4235824"/>
            <a:ext cx="841763" cy="54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10426590" y="3443469"/>
            <a:ext cx="577402" cy="707886"/>
          </a:xfrm>
          <a:prstGeom prst="rect">
            <a:avLst/>
          </a:prstGeom>
        </p:spPr>
        <p:txBody>
          <a:bodyPr wrap="none">
            <a:spAutoFit/>
          </a:bodyPr>
          <a:lstStyle/>
          <a:p>
            <a:r>
              <a:rPr lang="en-US" sz="4000" dirty="0" err="1"/>
              <a:t>k</a:t>
            </a:r>
            <a:r>
              <a:rPr lang="en-US" sz="4000" baseline="-25000" dirty="0" err="1"/>
              <a:t>ij</a:t>
            </a:r>
            <a:endParaRPr lang="en-US" sz="4000" dirty="0"/>
          </a:p>
        </p:txBody>
      </p:sp>
      <p:sp>
        <p:nvSpPr>
          <p:cNvPr id="71" name="Rectangle 70"/>
          <p:cNvSpPr/>
          <p:nvPr/>
        </p:nvSpPr>
        <p:spPr>
          <a:xfrm>
            <a:off x="8631227" y="5893279"/>
            <a:ext cx="2396810" cy="707886"/>
          </a:xfrm>
          <a:prstGeom prst="rect">
            <a:avLst/>
          </a:prstGeom>
        </p:spPr>
        <p:txBody>
          <a:bodyPr wrap="none">
            <a:spAutoFit/>
          </a:bodyPr>
          <a:lstStyle/>
          <a:p>
            <a:r>
              <a:rPr lang="en-US" sz="4000" dirty="0" err="1" smtClean="0"/>
              <a:t>k</a:t>
            </a:r>
            <a:r>
              <a:rPr lang="en-US" sz="4000" baseline="-25000" dirty="0" err="1" smtClean="0"/>
              <a:t>ij</a:t>
            </a:r>
            <a:r>
              <a:rPr lang="en-US" sz="4000" baseline="-25000" dirty="0" smtClean="0"/>
              <a:t> = </a:t>
            </a:r>
            <a:r>
              <a:rPr lang="en-US" sz="4000" dirty="0" err="1" smtClean="0"/>
              <a:t>g</a:t>
            </a:r>
            <a:r>
              <a:rPr lang="en-US" sz="4000" baseline="-25000" dirty="0" err="1" smtClean="0"/>
              <a:t>ij</a:t>
            </a:r>
            <a:r>
              <a:rPr lang="en-US" sz="4000" dirty="0" smtClean="0"/>
              <a:t>(b, a)</a:t>
            </a:r>
            <a:endParaRPr lang="en-US" sz="4000" dirty="0"/>
          </a:p>
        </p:txBody>
      </p:sp>
      <p:sp>
        <p:nvSpPr>
          <p:cNvPr id="76" name="Rectangle 75"/>
          <p:cNvSpPr/>
          <p:nvPr/>
        </p:nvSpPr>
        <p:spPr>
          <a:xfrm>
            <a:off x="8391418" y="2478378"/>
            <a:ext cx="479618" cy="830997"/>
          </a:xfrm>
          <a:prstGeom prst="rect">
            <a:avLst/>
          </a:prstGeom>
        </p:spPr>
        <p:txBody>
          <a:bodyPr wrap="none">
            <a:spAutoFit/>
          </a:bodyPr>
          <a:lstStyle/>
          <a:p>
            <a:r>
              <a:rPr lang="en-US" sz="4800" dirty="0"/>
              <a:t>a</a:t>
            </a:r>
          </a:p>
        </p:txBody>
      </p:sp>
      <p:sp>
        <p:nvSpPr>
          <p:cNvPr id="78" name="Rectangle 77"/>
          <p:cNvSpPr/>
          <p:nvPr/>
        </p:nvSpPr>
        <p:spPr>
          <a:xfrm>
            <a:off x="7814936" y="5181315"/>
            <a:ext cx="508473" cy="830997"/>
          </a:xfrm>
          <a:prstGeom prst="rect">
            <a:avLst/>
          </a:prstGeom>
        </p:spPr>
        <p:txBody>
          <a:bodyPr wrap="none">
            <a:spAutoFit/>
          </a:bodyPr>
          <a:lstStyle/>
          <a:p>
            <a:r>
              <a:rPr lang="en-US" sz="4800" dirty="0" smtClean="0"/>
              <a:t>b</a:t>
            </a:r>
            <a:endParaRPr lang="en-US" sz="4800" dirty="0"/>
          </a:p>
        </p:txBody>
      </p:sp>
    </p:spTree>
    <p:extLst>
      <p:ext uri="{BB962C8B-B14F-4D97-AF65-F5344CB8AC3E}">
        <p14:creationId xmlns:p14="http://schemas.microsoft.com/office/powerpoint/2010/main" val="2250120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a:t>
            </a:r>
            <a:r>
              <a:rPr lang="en-US" dirty="0"/>
              <a:t>2.2. Option 1.</a:t>
            </a:r>
          </a:p>
        </p:txBody>
      </p:sp>
      <p:sp>
        <p:nvSpPr>
          <p:cNvPr id="3" name="Content Placeholder 2"/>
          <p:cNvSpPr>
            <a:spLocks noGrp="1"/>
          </p:cNvSpPr>
          <p:nvPr>
            <p:ph idx="1"/>
          </p:nvPr>
        </p:nvSpPr>
        <p:spPr>
          <a:xfrm>
            <a:off x="847284" y="1490027"/>
            <a:ext cx="10515600" cy="4351338"/>
          </a:xfrm>
        </p:spPr>
        <p:txBody>
          <a:bodyPr>
            <a:normAutofit/>
          </a:bodyPr>
          <a:lstStyle/>
          <a:p>
            <a:pPr marL="0" indent="0">
              <a:buNone/>
            </a:pPr>
            <a:r>
              <a:rPr lang="en-US" sz="3200" dirty="0" smtClean="0"/>
              <a:t>We denote the output computed by function </a:t>
            </a:r>
            <a:r>
              <a:rPr lang="en-US" sz="3200" dirty="0" err="1" smtClean="0"/>
              <a:t>g</a:t>
            </a:r>
            <a:r>
              <a:rPr lang="en-US" sz="3200" baseline="-25000" dirty="0" err="1" smtClean="0"/>
              <a:t>ij</a:t>
            </a:r>
            <a:r>
              <a:rPr lang="en-US" sz="3200" dirty="0" smtClean="0"/>
              <a:t> as </a:t>
            </a:r>
            <a:r>
              <a:rPr lang="en-US" sz="3200" dirty="0" err="1" smtClean="0"/>
              <a:t>k</a:t>
            </a:r>
            <a:r>
              <a:rPr lang="en-US" sz="3200" baseline="-25000" dirty="0" err="1" smtClean="0"/>
              <a:t>ij</a:t>
            </a:r>
            <a:r>
              <a:rPr lang="en-US" sz="3200" dirty="0" smtClean="0"/>
              <a:t>. Note the order of the inputs is important.</a:t>
            </a:r>
            <a:endParaRPr lang="en-US" sz="3200" dirty="0"/>
          </a:p>
        </p:txBody>
      </p:sp>
      <p:sp>
        <p:nvSpPr>
          <p:cNvPr id="81" name="Oval 80"/>
          <p:cNvSpPr/>
          <p:nvPr/>
        </p:nvSpPr>
        <p:spPr>
          <a:xfrm>
            <a:off x="1928271" y="3385002"/>
            <a:ext cx="1404584" cy="1408055"/>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err="1" smtClean="0">
                <a:solidFill>
                  <a:srgbClr val="0070C0"/>
                </a:solidFill>
              </a:rPr>
              <a:t>g</a:t>
            </a:r>
            <a:r>
              <a:rPr lang="en-US" sz="4800" baseline="-25000" dirty="0" err="1" smtClean="0">
                <a:solidFill>
                  <a:srgbClr val="0070C0"/>
                </a:solidFill>
              </a:rPr>
              <a:t>ij</a:t>
            </a:r>
            <a:endParaRPr lang="en-US" sz="4800" baseline="-25000" dirty="0">
              <a:solidFill>
                <a:srgbClr val="0070C0"/>
              </a:solidFill>
            </a:endParaRPr>
          </a:p>
        </p:txBody>
      </p:sp>
      <p:cxnSp>
        <p:nvCxnSpPr>
          <p:cNvPr id="82" name="Straight Arrow Connector 81"/>
          <p:cNvCxnSpPr>
            <a:endCxn id="81" idx="1"/>
          </p:cNvCxnSpPr>
          <p:nvPr/>
        </p:nvCxnSpPr>
        <p:spPr>
          <a:xfrm>
            <a:off x="1268198" y="2975431"/>
            <a:ext cx="865770" cy="6157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p:nvPr/>
        </p:nvCxnSpPr>
        <p:spPr>
          <a:xfrm flipV="1">
            <a:off x="641587" y="4033375"/>
            <a:ext cx="1286684" cy="52217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a:off x="3329162" y="4029619"/>
            <a:ext cx="841763" cy="54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3458938" y="3237264"/>
            <a:ext cx="577402" cy="707886"/>
          </a:xfrm>
          <a:prstGeom prst="rect">
            <a:avLst/>
          </a:prstGeom>
        </p:spPr>
        <p:txBody>
          <a:bodyPr wrap="none">
            <a:spAutoFit/>
          </a:bodyPr>
          <a:lstStyle/>
          <a:p>
            <a:r>
              <a:rPr lang="en-US" sz="4000" dirty="0" err="1"/>
              <a:t>k</a:t>
            </a:r>
            <a:r>
              <a:rPr lang="en-US" sz="4000" baseline="-25000" dirty="0" err="1"/>
              <a:t>ij</a:t>
            </a:r>
            <a:endParaRPr lang="en-US" sz="4000" dirty="0"/>
          </a:p>
        </p:txBody>
      </p:sp>
      <p:sp>
        <p:nvSpPr>
          <p:cNvPr id="48" name="Rectangle 47"/>
          <p:cNvSpPr/>
          <p:nvPr/>
        </p:nvSpPr>
        <p:spPr>
          <a:xfrm>
            <a:off x="1689112" y="5804203"/>
            <a:ext cx="2717411" cy="707886"/>
          </a:xfrm>
          <a:prstGeom prst="rect">
            <a:avLst/>
          </a:prstGeom>
        </p:spPr>
        <p:txBody>
          <a:bodyPr wrap="none">
            <a:spAutoFit/>
          </a:bodyPr>
          <a:lstStyle/>
          <a:p>
            <a:r>
              <a:rPr lang="en-US" sz="4000" dirty="0" err="1" smtClean="0"/>
              <a:t>k</a:t>
            </a:r>
            <a:r>
              <a:rPr lang="en-US" sz="4000" baseline="-25000" dirty="0" err="1" smtClean="0"/>
              <a:t>ij</a:t>
            </a:r>
            <a:r>
              <a:rPr lang="en-US" sz="4000" baseline="-25000" dirty="0" smtClean="0"/>
              <a:t> = </a:t>
            </a:r>
            <a:r>
              <a:rPr lang="en-US" sz="4000" dirty="0" err="1" smtClean="0"/>
              <a:t>g</a:t>
            </a:r>
            <a:r>
              <a:rPr lang="en-US" sz="4000" baseline="-25000" dirty="0" err="1" smtClean="0"/>
              <a:t>ij</a:t>
            </a:r>
            <a:r>
              <a:rPr lang="en-US" sz="4000" dirty="0" smtClean="0"/>
              <a:t>(a, </a:t>
            </a:r>
            <a:r>
              <a:rPr lang="en-US" sz="4000" dirty="0" err="1" smtClean="0"/>
              <a:t>b,c</a:t>
            </a:r>
            <a:r>
              <a:rPr lang="en-US" sz="4000" dirty="0" smtClean="0"/>
              <a:t>)</a:t>
            </a:r>
            <a:endParaRPr lang="en-US" sz="4000" dirty="0"/>
          </a:p>
        </p:txBody>
      </p:sp>
      <p:sp>
        <p:nvSpPr>
          <p:cNvPr id="7" name="Rectangle 6"/>
          <p:cNvSpPr/>
          <p:nvPr/>
        </p:nvSpPr>
        <p:spPr>
          <a:xfrm>
            <a:off x="1423766" y="2272173"/>
            <a:ext cx="479618" cy="830997"/>
          </a:xfrm>
          <a:prstGeom prst="rect">
            <a:avLst/>
          </a:prstGeom>
        </p:spPr>
        <p:txBody>
          <a:bodyPr wrap="none">
            <a:spAutoFit/>
          </a:bodyPr>
          <a:lstStyle/>
          <a:p>
            <a:r>
              <a:rPr lang="en-US" sz="4800" dirty="0"/>
              <a:t>a</a:t>
            </a:r>
          </a:p>
        </p:txBody>
      </p:sp>
      <p:sp>
        <p:nvSpPr>
          <p:cNvPr id="51" name="Rectangle 50"/>
          <p:cNvSpPr/>
          <p:nvPr/>
        </p:nvSpPr>
        <p:spPr>
          <a:xfrm>
            <a:off x="641587" y="4421633"/>
            <a:ext cx="508473" cy="830997"/>
          </a:xfrm>
          <a:prstGeom prst="rect">
            <a:avLst/>
          </a:prstGeom>
        </p:spPr>
        <p:txBody>
          <a:bodyPr wrap="none">
            <a:spAutoFit/>
          </a:bodyPr>
          <a:lstStyle/>
          <a:p>
            <a:r>
              <a:rPr lang="en-US" sz="4800" dirty="0" smtClean="0"/>
              <a:t>b</a:t>
            </a:r>
            <a:endParaRPr lang="en-US" sz="4800" dirty="0"/>
          </a:p>
        </p:txBody>
      </p:sp>
      <p:sp>
        <p:nvSpPr>
          <p:cNvPr id="53" name="Oval 52"/>
          <p:cNvSpPr/>
          <p:nvPr/>
        </p:nvSpPr>
        <p:spPr>
          <a:xfrm>
            <a:off x="9061813" y="2988735"/>
            <a:ext cx="1404584" cy="2520884"/>
          </a:xfrm>
          <a:prstGeom prst="ellipse">
            <a:avLst/>
          </a:prstGeom>
          <a:solidFill>
            <a:schemeClr val="bg1">
              <a:lumMod val="7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err="1" smtClean="0">
                <a:solidFill>
                  <a:srgbClr val="0070C0"/>
                </a:solidFill>
              </a:rPr>
              <a:t>g</a:t>
            </a:r>
            <a:r>
              <a:rPr lang="en-US" sz="4800" baseline="-25000" dirty="0" err="1" smtClean="0">
                <a:solidFill>
                  <a:srgbClr val="0070C0"/>
                </a:solidFill>
              </a:rPr>
              <a:t>ij</a:t>
            </a:r>
            <a:endParaRPr lang="en-US" sz="4800" baseline="-25000" dirty="0">
              <a:solidFill>
                <a:srgbClr val="0070C0"/>
              </a:solidFill>
            </a:endParaRPr>
          </a:p>
        </p:txBody>
      </p:sp>
      <p:cxnSp>
        <p:nvCxnSpPr>
          <p:cNvPr id="58" name="Straight Arrow Connector 57"/>
          <p:cNvCxnSpPr/>
          <p:nvPr/>
        </p:nvCxnSpPr>
        <p:spPr>
          <a:xfrm>
            <a:off x="8235850" y="3181636"/>
            <a:ext cx="804531" cy="13739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endCxn id="53" idx="1"/>
          </p:cNvCxnSpPr>
          <p:nvPr/>
        </p:nvCxnSpPr>
        <p:spPr>
          <a:xfrm flipV="1">
            <a:off x="7814936" y="3797412"/>
            <a:ext cx="1286684" cy="15178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10466397" y="4273272"/>
            <a:ext cx="841763" cy="548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10426590" y="3443469"/>
            <a:ext cx="577402" cy="707886"/>
          </a:xfrm>
          <a:prstGeom prst="rect">
            <a:avLst/>
          </a:prstGeom>
        </p:spPr>
        <p:txBody>
          <a:bodyPr wrap="none">
            <a:spAutoFit/>
          </a:bodyPr>
          <a:lstStyle/>
          <a:p>
            <a:r>
              <a:rPr lang="en-US" sz="4000" dirty="0" err="1"/>
              <a:t>k</a:t>
            </a:r>
            <a:r>
              <a:rPr lang="en-US" sz="4000" baseline="-25000" dirty="0" err="1"/>
              <a:t>ij</a:t>
            </a:r>
            <a:endParaRPr lang="en-US" sz="4000" dirty="0"/>
          </a:p>
        </p:txBody>
      </p:sp>
      <p:sp>
        <p:nvSpPr>
          <p:cNvPr id="71" name="Rectangle 70"/>
          <p:cNvSpPr/>
          <p:nvPr/>
        </p:nvSpPr>
        <p:spPr>
          <a:xfrm>
            <a:off x="8631227" y="5893279"/>
            <a:ext cx="2717411" cy="707886"/>
          </a:xfrm>
          <a:prstGeom prst="rect">
            <a:avLst/>
          </a:prstGeom>
        </p:spPr>
        <p:txBody>
          <a:bodyPr wrap="none">
            <a:spAutoFit/>
          </a:bodyPr>
          <a:lstStyle/>
          <a:p>
            <a:r>
              <a:rPr lang="en-US" sz="4000" dirty="0" err="1" smtClean="0"/>
              <a:t>k</a:t>
            </a:r>
            <a:r>
              <a:rPr lang="en-US" sz="4000" baseline="-25000" dirty="0" err="1" smtClean="0"/>
              <a:t>ij</a:t>
            </a:r>
            <a:r>
              <a:rPr lang="en-US" sz="4000" baseline="-25000" dirty="0" smtClean="0"/>
              <a:t> = </a:t>
            </a:r>
            <a:r>
              <a:rPr lang="en-US" sz="4000" dirty="0" err="1" smtClean="0"/>
              <a:t>g</a:t>
            </a:r>
            <a:r>
              <a:rPr lang="en-US" sz="4000" baseline="-25000" dirty="0" err="1" smtClean="0"/>
              <a:t>ij</a:t>
            </a:r>
            <a:r>
              <a:rPr lang="en-US" sz="4000" dirty="0" smtClean="0"/>
              <a:t>(</a:t>
            </a:r>
            <a:r>
              <a:rPr lang="en-US" sz="4000" dirty="0" err="1" smtClean="0"/>
              <a:t>c,b</a:t>
            </a:r>
            <a:r>
              <a:rPr lang="en-US" sz="4000" dirty="0" smtClean="0"/>
              <a:t>, a)</a:t>
            </a:r>
            <a:endParaRPr lang="en-US" sz="4000" dirty="0"/>
          </a:p>
        </p:txBody>
      </p:sp>
      <p:sp>
        <p:nvSpPr>
          <p:cNvPr id="76" name="Rectangle 75"/>
          <p:cNvSpPr/>
          <p:nvPr/>
        </p:nvSpPr>
        <p:spPr>
          <a:xfrm>
            <a:off x="7893193" y="2502043"/>
            <a:ext cx="479618" cy="830997"/>
          </a:xfrm>
          <a:prstGeom prst="rect">
            <a:avLst/>
          </a:prstGeom>
        </p:spPr>
        <p:txBody>
          <a:bodyPr wrap="none">
            <a:spAutoFit/>
          </a:bodyPr>
          <a:lstStyle/>
          <a:p>
            <a:r>
              <a:rPr lang="en-US" sz="4800" dirty="0"/>
              <a:t>a</a:t>
            </a:r>
          </a:p>
        </p:txBody>
      </p:sp>
      <p:sp>
        <p:nvSpPr>
          <p:cNvPr id="78" name="Rectangle 77"/>
          <p:cNvSpPr/>
          <p:nvPr/>
        </p:nvSpPr>
        <p:spPr>
          <a:xfrm>
            <a:off x="7814936" y="5181315"/>
            <a:ext cx="508473" cy="830997"/>
          </a:xfrm>
          <a:prstGeom prst="rect">
            <a:avLst/>
          </a:prstGeom>
        </p:spPr>
        <p:txBody>
          <a:bodyPr wrap="none">
            <a:spAutoFit/>
          </a:bodyPr>
          <a:lstStyle/>
          <a:p>
            <a:r>
              <a:rPr lang="en-US" sz="4800" dirty="0" smtClean="0"/>
              <a:t>b</a:t>
            </a:r>
            <a:endParaRPr lang="en-US" sz="4800" dirty="0"/>
          </a:p>
        </p:txBody>
      </p:sp>
      <p:cxnSp>
        <p:nvCxnSpPr>
          <p:cNvPr id="20" name="Straight Arrow Connector 19"/>
          <p:cNvCxnSpPr>
            <a:stCxn id="21" idx="3"/>
          </p:cNvCxnSpPr>
          <p:nvPr/>
        </p:nvCxnSpPr>
        <p:spPr>
          <a:xfrm flipV="1">
            <a:off x="1399245" y="4739717"/>
            <a:ext cx="831802" cy="83735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954893" y="5161577"/>
            <a:ext cx="444352" cy="830997"/>
          </a:xfrm>
          <a:prstGeom prst="rect">
            <a:avLst/>
          </a:prstGeom>
        </p:spPr>
        <p:txBody>
          <a:bodyPr wrap="none">
            <a:spAutoFit/>
          </a:bodyPr>
          <a:lstStyle/>
          <a:p>
            <a:r>
              <a:rPr lang="en-US" sz="4800" dirty="0" smtClean="0"/>
              <a:t>c</a:t>
            </a:r>
            <a:endParaRPr lang="en-US" sz="4800" dirty="0"/>
          </a:p>
        </p:txBody>
      </p:sp>
      <p:cxnSp>
        <p:nvCxnSpPr>
          <p:cNvPr id="24" name="Straight Arrow Connector 23"/>
          <p:cNvCxnSpPr>
            <a:endCxn id="53" idx="1"/>
          </p:cNvCxnSpPr>
          <p:nvPr/>
        </p:nvCxnSpPr>
        <p:spPr>
          <a:xfrm flipV="1">
            <a:off x="7592508" y="3357910"/>
            <a:ext cx="1675002" cy="14980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7076532" y="4421632"/>
            <a:ext cx="444352" cy="830997"/>
          </a:xfrm>
          <a:prstGeom prst="rect">
            <a:avLst/>
          </a:prstGeom>
        </p:spPr>
        <p:txBody>
          <a:bodyPr wrap="none">
            <a:spAutoFit/>
          </a:bodyPr>
          <a:lstStyle/>
          <a:p>
            <a:r>
              <a:rPr lang="en-US" sz="4800" dirty="0" smtClean="0"/>
              <a:t>c</a:t>
            </a:r>
            <a:endParaRPr lang="en-US" sz="4800" dirty="0"/>
          </a:p>
        </p:txBody>
      </p:sp>
    </p:spTree>
    <p:extLst>
      <p:ext uri="{BB962C8B-B14F-4D97-AF65-F5344CB8AC3E}">
        <p14:creationId xmlns:p14="http://schemas.microsoft.com/office/powerpoint/2010/main" val="222747269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10515600" cy="1325563"/>
          </a:xfrm>
        </p:spPr>
        <p:txBody>
          <a:bodyPr/>
          <a:lstStyle/>
          <a:p>
            <a:r>
              <a:rPr lang="en-US" dirty="0" smtClean="0"/>
              <a:t>Problem </a:t>
            </a:r>
            <a:r>
              <a:rPr lang="en-US" dirty="0"/>
              <a:t>2.2. Option 1.</a:t>
            </a:r>
          </a:p>
        </p:txBody>
      </p:sp>
      <p:sp>
        <p:nvSpPr>
          <p:cNvPr id="3" name="Content Placeholder 2"/>
          <p:cNvSpPr>
            <a:spLocks noGrp="1"/>
          </p:cNvSpPr>
          <p:nvPr>
            <p:ph idx="1"/>
          </p:nvPr>
        </p:nvSpPr>
        <p:spPr>
          <a:xfrm>
            <a:off x="289741" y="1056228"/>
            <a:ext cx="11599817" cy="4351338"/>
          </a:xfrm>
        </p:spPr>
        <p:txBody>
          <a:bodyPr/>
          <a:lstStyle/>
          <a:p>
            <a:pPr marL="0" indent="0">
              <a:buNone/>
            </a:pPr>
            <a:r>
              <a:rPr lang="en-US" dirty="0" smtClean="0"/>
              <a:t>Assume that the inputs are a and b. The functions are defined as follows.</a:t>
            </a:r>
          </a:p>
          <a:p>
            <a:pPr marL="0" indent="0">
              <a:buNone/>
            </a:pPr>
            <a:r>
              <a:rPr lang="en-US" dirty="0" smtClean="0"/>
              <a:t>Note that you must interpret the operators properly.</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988169359"/>
              </p:ext>
            </p:extLst>
          </p:nvPr>
        </p:nvGraphicFramePr>
        <p:xfrm>
          <a:off x="114300" y="2381791"/>
          <a:ext cx="11976100" cy="4201674"/>
        </p:xfrm>
        <a:graphic>
          <a:graphicData uri="http://schemas.openxmlformats.org/drawingml/2006/table">
            <a:tbl>
              <a:tblPr firstRow="1" bandRow="1">
                <a:tableStyleId>{F5AB1C69-6EDB-4FF4-983F-18BD219EF322}</a:tableStyleId>
              </a:tblPr>
              <a:tblGrid>
                <a:gridCol w="1688374">
                  <a:extLst>
                    <a:ext uri="{9D8B030D-6E8A-4147-A177-3AD203B41FA5}">
                      <a16:colId xmlns:a16="http://schemas.microsoft.com/office/drawing/2014/main" val="50911851"/>
                    </a:ext>
                  </a:extLst>
                </a:gridCol>
                <a:gridCol w="2847703">
                  <a:extLst>
                    <a:ext uri="{9D8B030D-6E8A-4147-A177-3AD203B41FA5}">
                      <a16:colId xmlns:a16="http://schemas.microsoft.com/office/drawing/2014/main" val="1311439063"/>
                    </a:ext>
                  </a:extLst>
                </a:gridCol>
                <a:gridCol w="2325189">
                  <a:extLst>
                    <a:ext uri="{9D8B030D-6E8A-4147-A177-3AD203B41FA5}">
                      <a16:colId xmlns:a16="http://schemas.microsoft.com/office/drawing/2014/main" val="482590229"/>
                    </a:ext>
                  </a:extLst>
                </a:gridCol>
                <a:gridCol w="2889546">
                  <a:extLst>
                    <a:ext uri="{9D8B030D-6E8A-4147-A177-3AD203B41FA5}">
                      <a16:colId xmlns:a16="http://schemas.microsoft.com/office/drawing/2014/main" val="1503262464"/>
                    </a:ext>
                  </a:extLst>
                </a:gridCol>
                <a:gridCol w="2225288">
                  <a:extLst>
                    <a:ext uri="{9D8B030D-6E8A-4147-A177-3AD203B41FA5}">
                      <a16:colId xmlns:a16="http://schemas.microsoft.com/office/drawing/2014/main" val="1948907715"/>
                    </a:ext>
                  </a:extLst>
                </a:gridCol>
              </a:tblGrid>
              <a:tr h="411530">
                <a:tc>
                  <a:txBody>
                    <a:bodyPr/>
                    <a:lstStyle/>
                    <a:p>
                      <a:r>
                        <a:rPr lang="en-US" sz="2000" dirty="0" smtClean="0">
                          <a:solidFill>
                            <a:srgbClr val="0000FF"/>
                          </a:solidFill>
                        </a:rPr>
                        <a:t>Layer1</a:t>
                      </a:r>
                      <a:endParaRPr lang="en-US" sz="2000" dirty="0">
                        <a:solidFill>
                          <a:srgbClr val="0000FF"/>
                        </a:solidFill>
                      </a:endParaRPr>
                    </a:p>
                  </a:txBody>
                  <a:tcPr/>
                </a:tc>
                <a:tc>
                  <a:txBody>
                    <a:bodyPr/>
                    <a:lstStyle/>
                    <a:p>
                      <a:r>
                        <a:rPr lang="en-US" sz="2000" dirty="0" smtClean="0">
                          <a:solidFill>
                            <a:srgbClr val="0000FF"/>
                          </a:solidFill>
                        </a:rPr>
                        <a:t>Layer 2</a:t>
                      </a:r>
                      <a:endParaRPr lang="en-US" sz="2000" dirty="0">
                        <a:solidFill>
                          <a:srgbClr val="0000FF"/>
                        </a:solidFill>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0000FF"/>
                          </a:solidFill>
                        </a:rPr>
                        <a:t>Layer 3</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0000FF"/>
                          </a:solidFill>
                        </a:rPr>
                        <a:t>Layer 4</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solidFill>
                            <a:srgbClr val="0000FF"/>
                          </a:solidFill>
                        </a:rPr>
                        <a:t>Layer 5</a:t>
                      </a:r>
                    </a:p>
                  </a:txBody>
                  <a:tcPr/>
                </a:tc>
                <a:extLst>
                  <a:ext uri="{0D108BD9-81ED-4DB2-BD59-A6C34878D82A}">
                    <a16:rowId xmlns:a16="http://schemas.microsoft.com/office/drawing/2014/main" val="3371250032"/>
                  </a:ext>
                </a:extLst>
              </a:tr>
              <a:tr h="101232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baseline="0" dirty="0" smtClean="0"/>
                        <a:t>g</a:t>
                      </a:r>
                      <a:r>
                        <a:rPr lang="en-US" sz="2400" baseline="-25000" dirty="0" smtClean="0"/>
                        <a:t>11</a:t>
                      </a:r>
                      <a:r>
                        <a:rPr lang="en-US" sz="2400" baseline="0" dirty="0" smtClean="0"/>
                        <a:t>(</a:t>
                      </a:r>
                      <a:r>
                        <a:rPr lang="en-US" sz="2400" baseline="0" dirty="0" err="1" smtClean="0"/>
                        <a:t>a,b</a:t>
                      </a:r>
                      <a:r>
                        <a:rPr lang="en-US" sz="2400"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2400" baseline="0" dirty="0" smtClean="0"/>
                        <a:t>= b.*sin(a)</a:t>
                      </a:r>
                      <a:endParaRPr lang="en-US" sz="2400" baseline="-25000" dirty="0" smtClean="0">
                        <a:solidFill>
                          <a:srgbClr val="0070C0"/>
                        </a:solidFill>
                      </a:endParaRPr>
                    </a:p>
                  </a:txBody>
                  <a:tcPr/>
                </a:tc>
                <a:tc>
                  <a:txBody>
                    <a:bodyPr/>
                    <a:lstStyle/>
                    <a:p>
                      <a:r>
                        <a:rPr kumimoji="0" lang="en-US" sz="24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400" b="0" i="0" u="none" strike="noStrike" kern="1200" cap="none" spc="0" normalizeH="0" baseline="-25000" noProof="0" dirty="0" smtClean="0">
                          <a:ln>
                            <a:noFill/>
                          </a:ln>
                          <a:solidFill>
                            <a:prstClr val="black"/>
                          </a:solidFill>
                          <a:effectLst/>
                          <a:uLnTx/>
                          <a:uFillTx/>
                          <a:latin typeface="+mn-lt"/>
                          <a:ea typeface="+mn-ea"/>
                          <a:cs typeface="+mn-cs"/>
                        </a:rPr>
                        <a:t>21</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4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  = cos(b)/(cos</a:t>
                      </a:r>
                      <a:r>
                        <a:rPr kumimoji="0" lang="en-US" sz="2400" b="0" i="0" u="none" strike="noStrike" kern="1200" cap="none" spc="0" normalizeH="0" baseline="30000" noProof="0" dirty="0" smtClean="0">
                          <a:ln>
                            <a:noFill/>
                          </a:ln>
                          <a:solidFill>
                            <a:prstClr val="black"/>
                          </a:solidFill>
                          <a:effectLst/>
                          <a:uLnTx/>
                          <a:uFillTx/>
                          <a:latin typeface="+mn-lt"/>
                          <a:ea typeface="+mn-ea"/>
                          <a:cs typeface="+mn-cs"/>
                        </a:rPr>
                        <a:t>2</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(a)+0.1)</a:t>
                      </a:r>
                      <a:endParaRPr lang="en-US" sz="2400" dirty="0"/>
                    </a:p>
                  </a:txBody>
                  <a:tcPr/>
                </a:tc>
                <a:tc>
                  <a:txBody>
                    <a:bodyPr/>
                    <a:lstStyle/>
                    <a:p>
                      <a:r>
                        <a:rPr kumimoji="0" lang="en-US" sz="24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400" b="0" i="0" u="none" strike="noStrike" kern="1200" cap="none" spc="0" normalizeH="0" baseline="-25000" noProof="0" dirty="0" smtClean="0">
                          <a:ln>
                            <a:noFill/>
                          </a:ln>
                          <a:solidFill>
                            <a:prstClr val="black"/>
                          </a:solidFill>
                          <a:effectLst/>
                          <a:uLnTx/>
                          <a:uFillTx/>
                          <a:latin typeface="+mn-lt"/>
                          <a:ea typeface="+mn-ea"/>
                          <a:cs typeface="+mn-cs"/>
                        </a:rPr>
                        <a:t>31</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4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p>
                    <a:p>
                      <a:r>
                        <a:rPr kumimoji="0" lang="en-US" sz="2400" b="0" i="0" u="none" strike="noStrike" kern="1200" cap="none" spc="0" normalizeH="0" baseline="0" noProof="0" dirty="0" smtClean="0">
                          <a:ln>
                            <a:noFill/>
                          </a:ln>
                          <a:solidFill>
                            <a:prstClr val="black"/>
                          </a:solidFill>
                          <a:effectLst/>
                          <a:uLnTx/>
                          <a:uFillTx/>
                          <a:latin typeface="+mn-lt"/>
                          <a:ea typeface="+mn-ea"/>
                          <a:cs typeface="+mn-cs"/>
                        </a:rPr>
                        <a:t>= -a./(|b|+0.2)</a:t>
                      </a:r>
                      <a:endParaRPr lang="en-US" sz="2400" baseline="0" dirty="0"/>
                    </a:p>
                  </a:txBody>
                  <a:tcPr/>
                </a:tc>
                <a:tc>
                  <a:txBody>
                    <a:bodyPr/>
                    <a:lstStyle/>
                    <a:p>
                      <a:r>
                        <a:rPr kumimoji="0" lang="en-US" sz="24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400" b="0" i="0" u="none" strike="noStrike" kern="1200" cap="none" spc="0" normalizeH="0" baseline="-25000" noProof="0" dirty="0" smtClean="0">
                          <a:ln>
                            <a:noFill/>
                          </a:ln>
                          <a:solidFill>
                            <a:prstClr val="black"/>
                          </a:solidFill>
                          <a:effectLst/>
                          <a:uLnTx/>
                          <a:uFillTx/>
                          <a:latin typeface="+mn-lt"/>
                          <a:ea typeface="+mn-ea"/>
                          <a:cs typeface="+mn-cs"/>
                        </a:rPr>
                        <a:t>41</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4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 </a:t>
                      </a:r>
                    </a:p>
                    <a:p>
                      <a:r>
                        <a:rPr kumimoji="0" lang="en-US" sz="2400" b="0" i="0" u="none" strike="noStrike" kern="1200" cap="none" spc="0" normalizeH="0" baseline="0" noProof="0" dirty="0" smtClean="0">
                          <a:ln>
                            <a:noFill/>
                          </a:ln>
                          <a:solidFill>
                            <a:prstClr val="black"/>
                          </a:solidFill>
                          <a:effectLst/>
                          <a:uLnTx/>
                          <a:uFillTx/>
                          <a:latin typeface="+mn-lt"/>
                          <a:ea typeface="+mn-ea"/>
                          <a:cs typeface="+mn-cs"/>
                        </a:rPr>
                        <a:t>= cos(a)+2.*sin(b) </a:t>
                      </a:r>
                      <a:endParaRPr lang="en-US" sz="2400" dirty="0"/>
                    </a:p>
                  </a:txBody>
                  <a:tcPr/>
                </a:tc>
                <a:tc>
                  <a:txBody>
                    <a:bodyPr/>
                    <a:lstStyle/>
                    <a:p>
                      <a:r>
                        <a:rPr kumimoji="0" lang="en-US" sz="24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400" b="0" i="0" u="none" strike="noStrike" kern="1200" cap="none" spc="0" normalizeH="0" baseline="-25000" noProof="0" dirty="0" smtClean="0">
                          <a:ln>
                            <a:noFill/>
                          </a:ln>
                          <a:solidFill>
                            <a:prstClr val="black"/>
                          </a:solidFill>
                          <a:effectLst/>
                          <a:uLnTx/>
                          <a:uFillTx/>
                          <a:latin typeface="+mn-lt"/>
                          <a:ea typeface="+mn-ea"/>
                          <a:cs typeface="+mn-cs"/>
                        </a:rPr>
                        <a:t>51</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4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p>
                    <a:p>
                      <a:r>
                        <a:rPr kumimoji="0" lang="en-US" sz="2400" b="0" i="0" u="none" strike="noStrike" kern="1200" cap="none" spc="0" normalizeH="0" baseline="0" noProof="0" dirty="0" smtClean="0">
                          <a:ln>
                            <a:noFill/>
                          </a:ln>
                          <a:solidFill>
                            <a:prstClr val="black"/>
                          </a:solidFill>
                          <a:effectLst/>
                          <a:uLnTx/>
                          <a:uFillTx/>
                          <a:latin typeface="+mn-lt"/>
                          <a:ea typeface="+mn-ea"/>
                          <a:cs typeface="+mn-cs"/>
                        </a:rPr>
                        <a:t>= a.*b</a:t>
                      </a:r>
                      <a:endParaRPr lang="en-US" sz="2400" dirty="0"/>
                    </a:p>
                  </a:txBody>
                  <a:tcPr/>
                </a:tc>
                <a:extLst>
                  <a:ext uri="{0D108BD9-81ED-4DB2-BD59-A6C34878D82A}">
                    <a16:rowId xmlns:a16="http://schemas.microsoft.com/office/drawing/2014/main" val="3616298010"/>
                  </a:ext>
                </a:extLst>
              </a:tr>
              <a:tr h="92594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baseline="0" dirty="0" smtClean="0"/>
                        <a:t>g</a:t>
                      </a:r>
                      <a:r>
                        <a:rPr lang="en-US" sz="2400" baseline="-25000" dirty="0" smtClean="0"/>
                        <a:t>12</a:t>
                      </a:r>
                      <a:r>
                        <a:rPr lang="en-US" sz="2400" baseline="0" dirty="0" smtClean="0"/>
                        <a:t>(</a:t>
                      </a:r>
                      <a:r>
                        <a:rPr lang="en-US" sz="2400" baseline="0" dirty="0" err="1" smtClean="0"/>
                        <a:t>a,b</a:t>
                      </a:r>
                      <a:r>
                        <a:rPr lang="en-US" sz="2400"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2400" baseline="0" dirty="0" smtClean="0"/>
                        <a:t>= a.*cos(b)</a:t>
                      </a:r>
                      <a:endParaRPr lang="en-US" sz="2400" baseline="-25000" dirty="0" smtClean="0">
                        <a:solidFill>
                          <a:srgbClr val="0070C0"/>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400" b="0" i="0" u="none" strike="noStrike" kern="1200" cap="none" spc="0" normalizeH="0" baseline="-25000" noProof="0" dirty="0" smtClean="0">
                          <a:ln>
                            <a:noFill/>
                          </a:ln>
                          <a:solidFill>
                            <a:prstClr val="black"/>
                          </a:solidFill>
                          <a:effectLst/>
                          <a:uLnTx/>
                          <a:uFillTx/>
                          <a:latin typeface="+mn-lt"/>
                          <a:ea typeface="+mn-ea"/>
                          <a:cs typeface="+mn-cs"/>
                        </a:rPr>
                        <a:t>22</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4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 a.*b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400" b="0" i="0" u="none" strike="noStrike" kern="1200" cap="none" spc="0" normalizeH="0" baseline="-25000" noProof="0" dirty="0" smtClean="0">
                          <a:ln>
                            <a:noFill/>
                          </a:ln>
                          <a:solidFill>
                            <a:prstClr val="black"/>
                          </a:solidFill>
                          <a:effectLst/>
                          <a:uLnTx/>
                          <a:uFillTx/>
                          <a:latin typeface="+mn-lt"/>
                          <a:ea typeface="+mn-ea"/>
                          <a:cs typeface="+mn-cs"/>
                        </a:rPr>
                        <a:t>32</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4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 b.*sin(a)</a:t>
                      </a:r>
                      <a:endParaRPr kumimoji="0" lang="en-US" sz="2400" b="0" i="0" u="none" strike="noStrike" kern="1200" cap="none" spc="0" normalizeH="0" baseline="30000" noProof="0" dirty="0" smtClean="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400" b="0" i="0" u="none" strike="noStrike" kern="1200" cap="none" spc="0" normalizeH="0" baseline="-25000" noProof="0" dirty="0" smtClean="0">
                          <a:ln>
                            <a:noFill/>
                          </a:ln>
                          <a:solidFill>
                            <a:prstClr val="black"/>
                          </a:solidFill>
                          <a:effectLst/>
                          <a:uLnTx/>
                          <a:uFillTx/>
                          <a:latin typeface="+mn-lt"/>
                          <a:ea typeface="+mn-ea"/>
                          <a:cs typeface="+mn-cs"/>
                        </a:rPr>
                        <a:t>42</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4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 = cos(b)./(sin(a)+2)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 </a:t>
                      </a:r>
                    </a:p>
                  </a:txBody>
                  <a:tcPr/>
                </a:tc>
                <a:extLst>
                  <a:ext uri="{0D108BD9-81ED-4DB2-BD59-A6C34878D82A}">
                    <a16:rowId xmlns:a16="http://schemas.microsoft.com/office/drawing/2014/main" val="3530058447"/>
                  </a:ext>
                </a:extLst>
              </a:tr>
              <a:tr h="925941">
                <a:tc>
                  <a:txBody>
                    <a:bodyPr/>
                    <a:lstStyle/>
                    <a:p>
                      <a:endParaRPr lang="en-US" sz="2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400" b="0" i="0" u="none" strike="noStrike" kern="1200" cap="none" spc="0" normalizeH="0" baseline="-25000" noProof="0" dirty="0" smtClean="0">
                          <a:ln>
                            <a:noFill/>
                          </a:ln>
                          <a:solidFill>
                            <a:prstClr val="black"/>
                          </a:solidFill>
                          <a:effectLst/>
                          <a:uLnTx/>
                          <a:uFillTx/>
                          <a:latin typeface="+mn-lt"/>
                          <a:ea typeface="+mn-ea"/>
                          <a:cs typeface="+mn-cs"/>
                        </a:rPr>
                        <a:t>23</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4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 sin(b)/(|a|+0.1)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400" b="0" i="0" u="none" strike="noStrike" kern="1200" cap="none" spc="0" normalizeH="0" baseline="-25000" noProof="0" dirty="0" smtClean="0">
                          <a:ln>
                            <a:noFill/>
                          </a:ln>
                          <a:solidFill>
                            <a:prstClr val="black"/>
                          </a:solidFill>
                          <a:effectLst/>
                          <a:uLnTx/>
                          <a:uFillTx/>
                          <a:latin typeface="+mn-lt"/>
                          <a:ea typeface="+mn-ea"/>
                          <a:cs typeface="+mn-cs"/>
                        </a:rPr>
                        <a:t>33</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4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 sin(a).*cos(b) </a:t>
                      </a:r>
                      <a:endParaRPr kumimoji="0" lang="en-US" sz="2400" b="0" i="0" u="none" strike="noStrike" kern="1200" cap="none" spc="0" normalizeH="0" baseline="30000" noProof="0" dirty="0" smtClean="0">
                        <a:ln>
                          <a:noFill/>
                        </a:ln>
                        <a:solidFill>
                          <a:prstClr val="black"/>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endParaRPr lang="en-US" sz="2400" dirty="0"/>
                    </a:p>
                  </a:txBody>
                  <a:tcPr/>
                </a:tc>
                <a:extLst>
                  <a:ext uri="{0D108BD9-81ED-4DB2-BD59-A6C34878D82A}">
                    <a16:rowId xmlns:a16="http://schemas.microsoft.com/office/drawing/2014/main" val="4133058840"/>
                  </a:ext>
                </a:extLst>
              </a:tr>
              <a:tr h="925941">
                <a:tc>
                  <a:txBody>
                    <a:bodyPr/>
                    <a:lstStyle/>
                    <a:p>
                      <a:endParaRPr lang="en-US" sz="24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g</a:t>
                      </a:r>
                      <a:r>
                        <a:rPr kumimoji="0" lang="en-US" sz="2400" b="0" i="0" u="none" strike="noStrike" kern="1200" cap="none" spc="0" normalizeH="0" baseline="-25000" noProof="0" dirty="0" smtClean="0">
                          <a:ln>
                            <a:noFill/>
                          </a:ln>
                          <a:solidFill>
                            <a:prstClr val="black"/>
                          </a:solidFill>
                          <a:effectLst/>
                          <a:uLnTx/>
                          <a:uFillTx/>
                          <a:latin typeface="+mn-lt"/>
                          <a:ea typeface="+mn-ea"/>
                          <a:cs typeface="+mn-cs"/>
                        </a:rPr>
                        <a:t>24</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r>
                        <a:rPr kumimoji="0" lang="en-US" sz="2400" b="0" i="0" u="none" strike="noStrike" kern="1200" cap="none" spc="0" normalizeH="0" baseline="0" noProof="0" dirty="0" err="1" smtClean="0">
                          <a:ln>
                            <a:noFill/>
                          </a:ln>
                          <a:solidFill>
                            <a:prstClr val="black"/>
                          </a:solidFill>
                          <a:effectLst/>
                          <a:uLnTx/>
                          <a:uFillTx/>
                          <a:latin typeface="+mn-lt"/>
                          <a:ea typeface="+mn-ea"/>
                          <a:cs typeface="+mn-cs"/>
                        </a:rPr>
                        <a:t>a,b</a:t>
                      </a:r>
                      <a:r>
                        <a:rPr kumimoji="0" lang="en-US" sz="2400" b="0" i="0" u="none" strike="noStrike" kern="1200" cap="none" spc="0" normalizeH="0" baseline="0" noProof="0" dirty="0" smtClean="0">
                          <a:ln>
                            <a:noFill/>
                          </a:ln>
                          <a:solidFill>
                            <a:prstClr val="black"/>
                          </a:solidFill>
                          <a:effectLst/>
                          <a:uLnTx/>
                          <a:uFillTx/>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black"/>
                          </a:solidFill>
                          <a:effectLst/>
                          <a:uLnTx/>
                          <a:uFillTx/>
                          <a:latin typeface="+mn-lt"/>
                          <a:ea typeface="+mn-ea"/>
                          <a:cs typeface="+mn-cs"/>
                        </a:rPr>
                        <a:t>=  a.*cos(b)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black"/>
                        </a:solidFill>
                        <a:effectLst/>
                        <a:uLnTx/>
                        <a:uFillTx/>
                        <a:latin typeface="+mn-lt"/>
                        <a:ea typeface="+mn-ea"/>
                        <a:cs typeface="+mn-cs"/>
                      </a:endParaRPr>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721358885"/>
                  </a:ext>
                </a:extLst>
              </a:tr>
            </a:tbl>
          </a:graphicData>
        </a:graphic>
      </p:graphicFrame>
    </p:spTree>
    <p:extLst>
      <p:ext uri="{BB962C8B-B14F-4D97-AF65-F5344CB8AC3E}">
        <p14:creationId xmlns:p14="http://schemas.microsoft.com/office/powerpoint/2010/main" val="21608963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3792"/>
            <a:ext cx="10515600" cy="1325563"/>
          </a:xfrm>
        </p:spPr>
        <p:txBody>
          <a:bodyPr/>
          <a:lstStyle/>
          <a:p>
            <a:r>
              <a:rPr lang="en-US" dirty="0" smtClean="0"/>
              <a:t>Problem 2.2. </a:t>
            </a:r>
            <a:r>
              <a:rPr lang="en-US" dirty="0"/>
              <a:t>Option 1.</a:t>
            </a:r>
          </a:p>
        </p:txBody>
      </p:sp>
      <p:sp>
        <p:nvSpPr>
          <p:cNvPr id="3" name="Content Placeholder 2"/>
          <p:cNvSpPr>
            <a:spLocks noGrp="1"/>
          </p:cNvSpPr>
          <p:nvPr>
            <p:ph idx="1"/>
          </p:nvPr>
        </p:nvSpPr>
        <p:spPr>
          <a:xfrm>
            <a:off x="838200" y="1030514"/>
            <a:ext cx="10515600" cy="5827485"/>
          </a:xfrm>
        </p:spPr>
        <p:txBody>
          <a:bodyPr>
            <a:normAutofit fontScale="85000" lnSpcReduction="20000"/>
          </a:bodyPr>
          <a:lstStyle/>
          <a:p>
            <a:pPr marL="0" indent="0">
              <a:buNone/>
            </a:pPr>
            <a:r>
              <a:rPr lang="en-US" dirty="0" smtClean="0"/>
              <a:t>Set x in [-2.5, 2.5] and y in [-2.5</a:t>
            </a:r>
            <a:r>
              <a:rPr lang="en-US" dirty="0"/>
              <a:t>, </a:t>
            </a:r>
            <a:r>
              <a:rPr lang="en-US" dirty="0" smtClean="0"/>
              <a:t>2.5]. The step size is 0.05.</a:t>
            </a:r>
          </a:p>
          <a:p>
            <a:pPr marL="0" indent="0">
              <a:buNone/>
            </a:pPr>
            <a:r>
              <a:rPr lang="en-US" dirty="0" smtClean="0"/>
              <a:t>Plot each data set in F. A data set represents a mesh. Label the x-axis and the y-axis.</a:t>
            </a:r>
          </a:p>
          <a:p>
            <a:pPr marL="0" indent="0">
              <a:buNone/>
            </a:pPr>
            <a:endParaRPr lang="en-US" dirty="0" smtClean="0"/>
          </a:p>
          <a:p>
            <a:r>
              <a:rPr lang="en-US" dirty="0"/>
              <a:t>F = [k11; k12; k21; k22; k23; k24; </a:t>
            </a:r>
            <a:r>
              <a:rPr lang="nn-NO" dirty="0" smtClean="0"/>
              <a:t>k31</a:t>
            </a:r>
            <a:r>
              <a:rPr lang="nn-NO" dirty="0"/>
              <a:t>; k32; k33; k41; k42; k51];</a:t>
            </a:r>
          </a:p>
          <a:p>
            <a:pPr marL="0" indent="0">
              <a:buNone/>
            </a:pPr>
            <a:endParaRPr lang="en-US" dirty="0" smtClean="0"/>
          </a:p>
          <a:p>
            <a:pPr marL="0" indent="0">
              <a:buNone/>
            </a:pPr>
            <a:r>
              <a:rPr lang="en-US" dirty="0" smtClean="0"/>
              <a:t>Hint: To draw a mesh, use the followings:</a:t>
            </a:r>
          </a:p>
          <a:p>
            <a:pPr marL="0" indent="0">
              <a:buNone/>
            </a:pPr>
            <a:r>
              <a:rPr lang="en-US" dirty="0"/>
              <a:t>s0 = </a:t>
            </a:r>
            <a:r>
              <a:rPr lang="en-US" dirty="0" smtClean="0"/>
              <a:t>index*101+1-101;		% Note </a:t>
            </a:r>
            <a:r>
              <a:rPr lang="en-US" dirty="0" err="1" smtClean="0"/>
              <a:t>kij’s</a:t>
            </a:r>
            <a:r>
              <a:rPr lang="en-US" dirty="0" smtClean="0"/>
              <a:t> dimension is 101x101. </a:t>
            </a:r>
            <a:endParaRPr lang="en-US" dirty="0"/>
          </a:p>
          <a:p>
            <a:pPr marL="0" indent="0">
              <a:buNone/>
            </a:pPr>
            <a:r>
              <a:rPr lang="en-US" dirty="0" smtClean="0"/>
              <a:t>s1 </a:t>
            </a:r>
            <a:r>
              <a:rPr lang="en-US" dirty="0"/>
              <a:t>= </a:t>
            </a:r>
            <a:r>
              <a:rPr lang="en-US" dirty="0" smtClean="0"/>
              <a:t>index*101+101-101</a:t>
            </a:r>
            <a:r>
              <a:rPr lang="en-US" dirty="0"/>
              <a:t>;</a:t>
            </a:r>
          </a:p>
          <a:p>
            <a:pPr marL="0" indent="0">
              <a:buNone/>
            </a:pPr>
            <a:r>
              <a:rPr lang="en-US" dirty="0" smtClean="0"/>
              <a:t>Z </a:t>
            </a:r>
            <a:r>
              <a:rPr lang="en-US" dirty="0"/>
              <a:t>= F(s0:s1,:);</a:t>
            </a:r>
          </a:p>
          <a:p>
            <a:pPr marL="0" indent="0">
              <a:buNone/>
            </a:pPr>
            <a:r>
              <a:rPr lang="en-US" dirty="0" err="1" smtClean="0"/>
              <a:t>meshc</a:t>
            </a:r>
            <a:r>
              <a:rPr lang="en-US" dirty="0" smtClean="0"/>
              <a:t>(X,Y,Z</a:t>
            </a:r>
            <a:r>
              <a:rPr lang="en-US" dirty="0"/>
              <a:t>)</a:t>
            </a:r>
          </a:p>
          <a:p>
            <a:pPr marL="0" indent="0">
              <a:buNone/>
            </a:pPr>
            <a:r>
              <a:rPr lang="en-US" dirty="0" err="1" smtClean="0"/>
              <a:t>colorbar</a:t>
            </a:r>
            <a:endParaRPr lang="en-US" dirty="0"/>
          </a:p>
          <a:p>
            <a:pPr marL="0" indent="0">
              <a:buNone/>
            </a:pPr>
            <a:endParaRPr lang="en-US" dirty="0"/>
          </a:p>
          <a:p>
            <a:pPr marL="0" indent="0">
              <a:buNone/>
            </a:pPr>
            <a:r>
              <a:rPr lang="en-US" dirty="0" smtClean="0"/>
              <a:t>X and Y are produced by </a:t>
            </a:r>
            <a:r>
              <a:rPr lang="en-US" dirty="0" err="1" smtClean="0"/>
              <a:t>meshgrid</a:t>
            </a:r>
            <a:r>
              <a:rPr lang="en-US" dirty="0" smtClean="0"/>
              <a:t>.</a:t>
            </a:r>
          </a:p>
          <a:p>
            <a:pPr marL="0" indent="0">
              <a:buNone/>
            </a:pPr>
            <a:r>
              <a:rPr lang="en-US" dirty="0" smtClean="0"/>
              <a:t>Z contains the values for all the combinations of x and y in the grid of X and Y.</a:t>
            </a:r>
            <a:endParaRPr lang="en-US" dirty="0"/>
          </a:p>
          <a:p>
            <a:pPr marL="0" indent="0">
              <a:buNone/>
            </a:pPr>
            <a:endParaRPr lang="en-US" dirty="0"/>
          </a:p>
        </p:txBody>
      </p:sp>
    </p:spTree>
    <p:extLst>
      <p:ext uri="{BB962C8B-B14F-4D97-AF65-F5344CB8AC3E}">
        <p14:creationId xmlns:p14="http://schemas.microsoft.com/office/powerpoint/2010/main" val="25297571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Content</a:t>
            </a:r>
            <a:endParaRPr lang="zh-TW" altLang="en-US" dirty="0"/>
          </a:p>
        </p:txBody>
      </p:sp>
      <p:sp>
        <p:nvSpPr>
          <p:cNvPr id="3" name="內容版面配置區 2"/>
          <p:cNvSpPr>
            <a:spLocks noGrp="1"/>
          </p:cNvSpPr>
          <p:nvPr>
            <p:ph idx="1"/>
          </p:nvPr>
        </p:nvSpPr>
        <p:spPr/>
        <p:txBody>
          <a:bodyPr/>
          <a:lstStyle/>
          <a:p>
            <a:pPr marL="0" indent="0">
              <a:buNone/>
            </a:pPr>
            <a:r>
              <a:rPr lang="en-US" altLang="zh-TW" dirty="0" smtClean="0"/>
              <a:t>There are two problems. You must answer all of </a:t>
            </a:r>
            <a:r>
              <a:rPr lang="en-US" altLang="zh-TW" smtClean="0"/>
              <a:t>them</a:t>
            </a:r>
            <a:r>
              <a:rPr lang="en-US" altLang="zh-TW" smtClean="0"/>
              <a:t>.</a:t>
            </a:r>
          </a:p>
          <a:p>
            <a:pPr marL="0" indent="0">
              <a:buNone/>
            </a:pPr>
            <a:endParaRPr lang="en-US" altLang="zh-TW" dirty="0"/>
          </a:p>
          <a:p>
            <a:pPr marL="0" indent="0">
              <a:buNone/>
            </a:pPr>
            <a:r>
              <a:rPr lang="en-US" altLang="zh-TW" dirty="0" smtClean="0"/>
              <a:t>You can create new files </a:t>
            </a:r>
            <a:r>
              <a:rPr lang="en-US" altLang="zh-TW" dirty="0" smtClean="0"/>
              <a:t>or </a:t>
            </a:r>
            <a:r>
              <a:rPr lang="en-US" altLang="zh-TW" dirty="0" smtClean="0"/>
              <a:t>functions.</a:t>
            </a:r>
            <a:endParaRPr lang="zh-TW" altLang="en-US" dirty="0"/>
          </a:p>
        </p:txBody>
      </p:sp>
    </p:spTree>
    <p:extLst>
      <p:ext uri="{BB962C8B-B14F-4D97-AF65-F5344CB8AC3E}">
        <p14:creationId xmlns:p14="http://schemas.microsoft.com/office/powerpoint/2010/main" val="3517182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7700" y="33112"/>
            <a:ext cx="10515600" cy="1325563"/>
          </a:xfrm>
        </p:spPr>
        <p:txBody>
          <a:bodyPr/>
          <a:lstStyle/>
          <a:p>
            <a:r>
              <a:rPr lang="en-US" dirty="0" smtClean="0"/>
              <a:t>Problem 2.2. </a:t>
            </a:r>
            <a:r>
              <a:rPr lang="en-US" dirty="0"/>
              <a:t>Option 1.</a:t>
            </a:r>
          </a:p>
        </p:txBody>
      </p:sp>
      <p:sp>
        <p:nvSpPr>
          <p:cNvPr id="3" name="Content Placeholder 2"/>
          <p:cNvSpPr>
            <a:spLocks noGrp="1"/>
          </p:cNvSpPr>
          <p:nvPr>
            <p:ph idx="1"/>
          </p:nvPr>
        </p:nvSpPr>
        <p:spPr>
          <a:xfrm>
            <a:off x="647700" y="1789112"/>
            <a:ext cx="4064000" cy="4727575"/>
          </a:xfrm>
        </p:spPr>
        <p:txBody>
          <a:bodyPr>
            <a:normAutofit/>
          </a:bodyPr>
          <a:lstStyle/>
          <a:p>
            <a:pPr marL="0" indent="0">
              <a:buNone/>
            </a:pPr>
            <a:r>
              <a:rPr lang="en-US" dirty="0" smtClean="0"/>
              <a:t>Press ‘m’ to view each of the items in F in a backward order.</a:t>
            </a:r>
          </a:p>
          <a:p>
            <a:pPr marL="0" indent="0">
              <a:buNone/>
            </a:pPr>
            <a:r>
              <a:rPr lang="en-US" dirty="0"/>
              <a:t>Press </a:t>
            </a:r>
            <a:r>
              <a:rPr lang="en-US" dirty="0" smtClean="0"/>
              <a:t>‘n’ to </a:t>
            </a:r>
            <a:r>
              <a:rPr lang="en-US" dirty="0"/>
              <a:t>view each of the items in </a:t>
            </a:r>
            <a:r>
              <a:rPr lang="en-US" dirty="0" smtClean="0"/>
              <a:t>F </a:t>
            </a:r>
            <a:r>
              <a:rPr lang="en-US" dirty="0"/>
              <a:t>in a </a:t>
            </a:r>
            <a:r>
              <a:rPr lang="en-US" dirty="0" smtClean="0"/>
              <a:t>forward </a:t>
            </a:r>
            <a:r>
              <a:rPr lang="en-US" dirty="0"/>
              <a:t>order</a:t>
            </a:r>
            <a:r>
              <a:rPr lang="en-US" dirty="0" smtClean="0"/>
              <a:t>.</a:t>
            </a:r>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5" name="TextBox 4"/>
          <p:cNvSpPr txBox="1"/>
          <p:nvPr/>
        </p:nvSpPr>
        <p:spPr>
          <a:xfrm>
            <a:off x="6748390" y="773900"/>
            <a:ext cx="3810595" cy="584775"/>
          </a:xfrm>
          <a:prstGeom prst="rect">
            <a:avLst/>
          </a:prstGeom>
          <a:noFill/>
        </p:spPr>
        <p:txBody>
          <a:bodyPr wrap="none" rtlCol="0">
            <a:spAutoFit/>
          </a:bodyPr>
          <a:lstStyle/>
          <a:p>
            <a:r>
              <a:rPr lang="en-US" sz="3200" dirty="0" smtClean="0"/>
              <a:t>Play to see each item</a:t>
            </a:r>
            <a:endParaRPr lang="en-US" sz="3200" dirty="0"/>
          </a:p>
        </p:txBody>
      </p:sp>
      <p:pic>
        <p:nvPicPr>
          <p:cNvPr id="4" name="networ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 t="11489" r="-268"/>
          <a:stretch/>
        </p:blipFill>
        <p:spPr>
          <a:xfrm>
            <a:off x="5297714" y="1358675"/>
            <a:ext cx="6711949" cy="5036202"/>
          </a:xfrm>
          <a:prstGeom prst="rect">
            <a:avLst/>
          </a:prstGeom>
        </p:spPr>
      </p:pic>
    </p:spTree>
    <p:extLst>
      <p:ext uri="{BB962C8B-B14F-4D97-AF65-F5344CB8AC3E}">
        <p14:creationId xmlns:p14="http://schemas.microsoft.com/office/powerpoint/2010/main" val="12007126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Problem 2.2. </a:t>
            </a:r>
            <a:r>
              <a:rPr lang="en-US" sz="3600" dirty="0"/>
              <a:t>Option 1</a:t>
            </a:r>
            <a:r>
              <a:rPr lang="en-US" sz="3600" dirty="0" smtClean="0"/>
              <a:t>. Notice that the labels of the x-axis and y-axis shows the ranges that are the same as what we set for x and y.</a:t>
            </a:r>
            <a:endParaRPr lang="en-US" sz="3600" dirty="0"/>
          </a:p>
        </p:txBody>
      </p:sp>
    </p:spTree>
    <p:extLst>
      <p:ext uri="{BB962C8B-B14F-4D97-AF65-F5344CB8AC3E}">
        <p14:creationId xmlns:p14="http://schemas.microsoft.com/office/powerpoint/2010/main" val="26829488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a:xfrm>
            <a:off x="0" y="-210956"/>
            <a:ext cx="12191999" cy="1325562"/>
          </a:xfrm>
        </p:spPr>
        <p:txBody>
          <a:bodyPr/>
          <a:lstStyle/>
          <a:p>
            <a:r>
              <a:rPr lang="en-US" dirty="0"/>
              <a:t>Problem 2.2. Option 2</a:t>
            </a:r>
            <a:r>
              <a:rPr lang="en-US" dirty="0" smtClean="0"/>
              <a:t>. </a:t>
            </a:r>
            <a:r>
              <a:rPr lang="en-US" dirty="0"/>
              <a:t>Region </a:t>
            </a:r>
            <a:r>
              <a:rPr lang="en-US" dirty="0" smtClean="0"/>
              <a:t>filling (</a:t>
            </a:r>
            <a:r>
              <a:rPr lang="en-US" dirty="0"/>
              <a:t>20</a:t>
            </a:r>
            <a:r>
              <a:rPr lang="en-US" dirty="0" smtClean="0"/>
              <a:t>%)</a:t>
            </a:r>
            <a:endParaRPr lang="en-US" altLang="en-US" dirty="0" smtClean="0"/>
          </a:p>
        </p:txBody>
      </p:sp>
      <p:sp>
        <p:nvSpPr>
          <p:cNvPr id="29699" name="Content Placeholder 2"/>
          <p:cNvSpPr>
            <a:spLocks noGrp="1"/>
          </p:cNvSpPr>
          <p:nvPr>
            <p:ph idx="1"/>
          </p:nvPr>
        </p:nvSpPr>
        <p:spPr>
          <a:xfrm>
            <a:off x="379141" y="875211"/>
            <a:ext cx="11318488" cy="5762171"/>
          </a:xfrm>
        </p:spPr>
        <p:txBody>
          <a:bodyPr>
            <a:normAutofit/>
          </a:bodyPr>
          <a:lstStyle/>
          <a:p>
            <a:pPr marL="0" indent="0">
              <a:buNone/>
            </a:pPr>
            <a:r>
              <a:rPr lang="pt-BR" altLang="en-US" sz="2400" dirty="0" smtClean="0">
                <a:latin typeface="Arial" panose="020B0604020202020204" pitchFamily="34" charset="0"/>
                <a:cs typeface="Arial" panose="020B0604020202020204" pitchFamily="34" charset="0"/>
              </a:rPr>
              <a:t>Given the following two functions:</a:t>
            </a:r>
          </a:p>
          <a:p>
            <a:pPr marL="0" indent="0">
              <a:buNone/>
            </a:pPr>
            <a:endParaRPr lang="pt-BR" altLang="en-US" sz="2400" dirty="0" smtClean="0">
              <a:latin typeface="Arial" panose="020B0604020202020204" pitchFamily="34" charset="0"/>
              <a:cs typeface="Arial" panose="020B0604020202020204" pitchFamily="34" charset="0"/>
            </a:endParaRPr>
          </a:p>
          <a:p>
            <a:pPr marL="0" indent="0">
              <a:buNone/>
            </a:pPr>
            <a:endParaRPr lang="pt-BR" altLang="en-US" sz="2400" dirty="0" smtClean="0">
              <a:latin typeface="Arial" panose="020B0604020202020204" pitchFamily="34" charset="0"/>
              <a:cs typeface="Arial" panose="020B0604020202020204" pitchFamily="34" charset="0"/>
            </a:endParaRPr>
          </a:p>
          <a:p>
            <a:pPr marL="0" indent="0">
              <a:buNone/>
            </a:pPr>
            <a:endParaRPr lang="pt-BR" altLang="en-US" sz="2400" dirty="0" smtClean="0">
              <a:latin typeface="Arial" panose="020B0604020202020204" pitchFamily="34" charset="0"/>
              <a:cs typeface="Arial" panose="020B0604020202020204" pitchFamily="34" charset="0"/>
            </a:endParaRPr>
          </a:p>
        </p:txBody>
      </p:sp>
      <p:graphicFrame>
        <p:nvGraphicFramePr>
          <p:cNvPr id="2" name="Table 1"/>
          <p:cNvGraphicFramePr>
            <a:graphicFrameLocks noGrp="1"/>
          </p:cNvGraphicFramePr>
          <p:nvPr>
            <p:extLst>
              <p:ext uri="{D42A27DB-BD31-4B8C-83A1-F6EECF244321}">
                <p14:modId xmlns:p14="http://schemas.microsoft.com/office/powerpoint/2010/main" val="149996383"/>
              </p:ext>
            </p:extLst>
          </p:nvPr>
        </p:nvGraphicFramePr>
        <p:xfrm>
          <a:off x="550534" y="1770697"/>
          <a:ext cx="10905592" cy="5474834"/>
        </p:xfrm>
        <a:graphic>
          <a:graphicData uri="http://schemas.openxmlformats.org/drawingml/2006/table">
            <a:tbl>
              <a:tblPr firstRow="1" bandRow="1">
                <a:tableStyleId>{8799B23B-EC83-4686-B30A-512413B5E67A}</a:tableStyleId>
              </a:tblPr>
              <a:tblGrid>
                <a:gridCol w="5452796">
                  <a:extLst>
                    <a:ext uri="{9D8B030D-6E8A-4147-A177-3AD203B41FA5}">
                      <a16:colId xmlns:a16="http://schemas.microsoft.com/office/drawing/2014/main" val="4238021904"/>
                    </a:ext>
                  </a:extLst>
                </a:gridCol>
                <a:gridCol w="5452796">
                  <a:extLst>
                    <a:ext uri="{9D8B030D-6E8A-4147-A177-3AD203B41FA5}">
                      <a16:colId xmlns:a16="http://schemas.microsoft.com/office/drawing/2014/main" val="2985625414"/>
                    </a:ext>
                  </a:extLst>
                </a:gridCol>
              </a:tblGrid>
              <a:tr h="2396354">
                <a:tc>
                  <a:txBody>
                    <a:bodyPr/>
                    <a:lstStyle/>
                    <a:p>
                      <a:pPr marL="0" indent="0">
                        <a:buNone/>
                      </a:pPr>
                      <a:r>
                        <a:rPr lang="pt-BR" altLang="en-US" sz="2800" dirty="0" smtClean="0"/>
                        <a:t>y1(x) = (x-2)(x+2)</a:t>
                      </a:r>
                    </a:p>
                    <a:p>
                      <a:pPr marL="0" marR="0" indent="0" algn="l" defTabSz="914400" rtl="0" eaLnBrk="1" fontAlgn="auto" latinLnBrk="0" hangingPunct="1">
                        <a:lnSpc>
                          <a:spcPct val="100000"/>
                        </a:lnSpc>
                        <a:spcBef>
                          <a:spcPts val="0"/>
                        </a:spcBef>
                        <a:spcAft>
                          <a:spcPts val="0"/>
                        </a:spcAft>
                        <a:buClrTx/>
                        <a:buSzTx/>
                        <a:buFontTx/>
                        <a:buNone/>
                        <a:tabLst/>
                        <a:defRPr/>
                      </a:pPr>
                      <a:r>
                        <a:rPr lang="pt-BR" altLang="en-US" sz="2800" dirty="0" smtClean="0"/>
                        <a:t>y2(x) = </a:t>
                      </a:r>
                      <a:r>
                        <a:rPr lang="en-US" sz="2800" dirty="0" smtClean="0"/>
                        <a:t>-2(x+2)(x-2)sin(x/4)</a:t>
                      </a:r>
                    </a:p>
                    <a:p>
                      <a:pPr marL="0" indent="0">
                        <a:buNone/>
                      </a:pPr>
                      <a:endParaRPr lang="pt-BR" altLang="en-US" sz="2800" baseline="30000" dirty="0" smtClean="0"/>
                    </a:p>
                    <a:p>
                      <a:r>
                        <a:rPr lang="en-US" sz="2800" dirty="0" smtClean="0"/>
                        <a:t>Each function is represented as a curve</a:t>
                      </a:r>
                      <a:r>
                        <a:rPr lang="en-US" sz="2800" baseline="0" dirty="0" smtClean="0"/>
                        <a:t> in the 2D Cartesian space.</a:t>
                      </a:r>
                      <a:endParaRPr lang="en-US" sz="2800" dirty="0"/>
                    </a:p>
                  </a:txBody>
                  <a:tcPr/>
                </a:tc>
                <a:tc>
                  <a:txBody>
                    <a:bodyPr/>
                    <a:lstStyle/>
                    <a:p>
                      <a:r>
                        <a:rPr lang="en-US" sz="2800" dirty="0" smtClean="0"/>
                        <a:t>Initially, r1 = -4,</a:t>
                      </a:r>
                      <a:r>
                        <a:rPr lang="en-US" sz="2800" baseline="0" dirty="0" smtClean="0"/>
                        <a:t> r2 = r4</a:t>
                      </a:r>
                    </a:p>
                    <a:p>
                      <a:r>
                        <a:rPr lang="en-US" sz="2800" baseline="0" dirty="0" smtClean="0"/>
                        <a:t>Constraint: r1 &lt;= r2</a:t>
                      </a:r>
                      <a:endParaRPr lang="en-US" sz="2800" dirty="0"/>
                    </a:p>
                  </a:txBody>
                  <a:tcPr/>
                </a:tc>
                <a:extLst>
                  <a:ext uri="{0D108BD9-81ED-4DB2-BD59-A6C34878D82A}">
                    <a16:rowId xmlns:a16="http://schemas.microsoft.com/office/drawing/2014/main" val="2669865845"/>
                  </a:ext>
                </a:extLst>
              </a:tr>
              <a:tr h="822696">
                <a:tc gridSpan="2">
                  <a:txBody>
                    <a:bodyPr/>
                    <a:lstStyle/>
                    <a:p>
                      <a:r>
                        <a:rPr lang="en-US" sz="2800" dirty="0" smtClean="0"/>
                        <a:t>Fill two kinds</a:t>
                      </a:r>
                      <a:r>
                        <a:rPr lang="en-US" sz="2800" baseline="0" dirty="0" smtClean="0"/>
                        <a:t> of regions for x inside [r1, r2]:</a:t>
                      </a:r>
                    </a:p>
                    <a:p>
                      <a:pPr marL="514350" indent="-514350">
                        <a:buAutoNum type="arabicParenR"/>
                      </a:pPr>
                      <a:r>
                        <a:rPr lang="en-US" sz="2800" baseline="0" dirty="0" smtClean="0"/>
                        <a:t>The region(s) bounded between two curves. Fill the region(s) in blue.</a:t>
                      </a:r>
                    </a:p>
                    <a:p>
                      <a:pPr marL="514350" indent="-514350">
                        <a:buAutoNum type="arabicParenR"/>
                      </a:pPr>
                      <a:r>
                        <a:rPr lang="en-US" sz="2800" baseline="0" dirty="0" smtClean="0"/>
                        <a:t>The region below the two curves. Fill the region in yellow.</a:t>
                      </a:r>
                      <a:endParaRPr lang="en-US" sz="2800" dirty="0" smtClean="0"/>
                    </a:p>
                    <a:p>
                      <a:r>
                        <a:rPr lang="en-US" sz="2800" dirty="0" smtClean="0"/>
                        <a:t>You must implement</a:t>
                      </a:r>
                      <a:r>
                        <a:rPr lang="en-US" sz="2800" baseline="0" dirty="0" smtClean="0"/>
                        <a:t> a program to produce the same results as shown in the demo video.</a:t>
                      </a:r>
                    </a:p>
                    <a:p>
                      <a:endParaRPr lang="en-US" sz="2800" baseline="0" dirty="0" smtClean="0"/>
                    </a:p>
                    <a:p>
                      <a:endParaRPr lang="en-US" sz="2800" dirty="0"/>
                    </a:p>
                  </a:txBody>
                  <a:tcPr/>
                </a:tc>
                <a:tc hMerge="1">
                  <a:txBody>
                    <a:bodyPr/>
                    <a:lstStyle/>
                    <a:p>
                      <a:endParaRPr lang="en-US" sz="2800" dirty="0"/>
                    </a:p>
                  </a:txBody>
                  <a:tcPr/>
                </a:tc>
                <a:extLst>
                  <a:ext uri="{0D108BD9-81ED-4DB2-BD59-A6C34878D82A}">
                    <a16:rowId xmlns:a16="http://schemas.microsoft.com/office/drawing/2014/main" val="2727084143"/>
                  </a:ext>
                </a:extLst>
              </a:tr>
            </a:tbl>
          </a:graphicData>
        </a:graphic>
      </p:graphicFrame>
    </p:spTree>
    <p:extLst>
      <p:ext uri="{BB962C8B-B14F-4D97-AF65-F5344CB8AC3E}">
        <p14:creationId xmlns:p14="http://schemas.microsoft.com/office/powerpoint/2010/main" val="163453626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a:xfrm>
            <a:off x="0" y="-210956"/>
            <a:ext cx="12191999" cy="1325562"/>
          </a:xfrm>
        </p:spPr>
        <p:txBody>
          <a:bodyPr/>
          <a:lstStyle/>
          <a:p>
            <a:r>
              <a:rPr lang="en-US" dirty="0"/>
              <a:t>Problem 2.2. Option 2. Region filling (20%)</a:t>
            </a:r>
            <a:endParaRPr lang="en-US" altLang="en-US" dirty="0" smtClean="0"/>
          </a:p>
        </p:txBody>
      </p:sp>
      <p:sp>
        <p:nvSpPr>
          <p:cNvPr id="29699" name="Content Placeholder 2"/>
          <p:cNvSpPr>
            <a:spLocks noGrp="1"/>
          </p:cNvSpPr>
          <p:nvPr>
            <p:ph idx="1"/>
          </p:nvPr>
        </p:nvSpPr>
        <p:spPr>
          <a:xfrm>
            <a:off x="379141" y="875211"/>
            <a:ext cx="11318488" cy="5762171"/>
          </a:xfrm>
        </p:spPr>
        <p:txBody>
          <a:bodyPr>
            <a:normAutofit/>
          </a:bodyPr>
          <a:lstStyle/>
          <a:p>
            <a:pPr marL="457200" indent="-457200">
              <a:buFont typeface="Arial" panose="020B0604020202020204" pitchFamily="34" charset="0"/>
              <a:buAutoNum type="arabicPeriod"/>
            </a:pPr>
            <a:r>
              <a:rPr lang="pt-BR" altLang="en-US" sz="2400" dirty="0">
                <a:latin typeface="Arial" panose="020B0604020202020204" pitchFamily="34" charset="0"/>
                <a:cs typeface="Arial" panose="020B0604020202020204" pitchFamily="34" charset="0"/>
              </a:rPr>
              <a:t>Fill the region(s) correctly for x inside [r1,r2]. </a:t>
            </a:r>
            <a:endParaRPr lang="pt-BR" altLang="en-US" sz="2400" dirty="0" smtClean="0">
              <a:latin typeface="Arial" panose="020B0604020202020204" pitchFamily="34" charset="0"/>
              <a:cs typeface="Arial" panose="020B0604020202020204" pitchFamily="34" charset="0"/>
            </a:endParaRPr>
          </a:p>
          <a:p>
            <a:pPr marL="457200" indent="-457200">
              <a:buAutoNum type="arabicPeriod"/>
            </a:pPr>
            <a:r>
              <a:rPr lang="pt-BR" altLang="en-US" sz="2400" dirty="0" smtClean="0">
                <a:latin typeface="Arial" panose="020B0604020202020204" pitchFamily="34" charset="0"/>
                <a:cs typeface="Arial" panose="020B0604020202020204" pitchFamily="34" charset="0"/>
              </a:rPr>
              <a:t>Draw the curve for each function for x inside [-5, 5]. The line width is 5. So that the two curves are drawn on top of the filled region(s). The curves are drawn in different colors.</a:t>
            </a:r>
          </a:p>
          <a:p>
            <a:pPr marL="457200" indent="-457200">
              <a:buAutoNum type="arabicPeriod"/>
            </a:pPr>
            <a:r>
              <a:rPr lang="pt-BR" altLang="en-US" sz="2400" dirty="0" smtClean="0">
                <a:latin typeface="Arial" panose="020B0604020202020204" pitchFamily="34" charset="0"/>
                <a:cs typeface="Arial" panose="020B0604020202020204" pitchFamily="34" charset="0"/>
              </a:rPr>
              <a:t>Show the (r1,r2) as the figure title.</a:t>
            </a:r>
          </a:p>
          <a:p>
            <a:pPr marL="457200" indent="-457200">
              <a:buAutoNum type="arabicPeriod"/>
            </a:pPr>
            <a:r>
              <a:rPr lang="pt-BR" altLang="en-US" sz="2400" dirty="0" smtClean="0">
                <a:latin typeface="Arial" panose="020B0604020202020204" pitchFamily="34" charset="0"/>
                <a:cs typeface="Arial" panose="020B0604020202020204" pitchFamily="34" charset="0"/>
              </a:rPr>
              <a:t>Use </a:t>
            </a:r>
            <a:r>
              <a:rPr lang="pt-BR" dirty="0" smtClean="0"/>
              <a:t>axis([-5 5 -20 20]).</a:t>
            </a:r>
          </a:p>
          <a:p>
            <a:pPr marL="457200" indent="-457200">
              <a:buAutoNum type="arabicPeriod"/>
            </a:pPr>
            <a:r>
              <a:rPr lang="pt-BR" dirty="0" smtClean="0"/>
              <a:t>Press ‘b’ to reset r1 and r2 to their intial values.</a:t>
            </a:r>
          </a:p>
          <a:p>
            <a:pPr marL="457200" indent="-457200">
              <a:buAutoNum type="arabicPeriod"/>
            </a:pPr>
            <a:r>
              <a:rPr lang="pt-BR" dirty="0" smtClean="0"/>
              <a:t>Press ‘n’ to increase r1 by 1. r1 cannot be larger than r2. Redraw everything.</a:t>
            </a:r>
          </a:p>
          <a:p>
            <a:pPr marL="457200" indent="-457200">
              <a:buAutoNum type="arabicPeriod"/>
            </a:pPr>
            <a:r>
              <a:rPr lang="pt-BR" dirty="0" smtClean="0"/>
              <a:t>Press ‘m’ to decrease r2 by 1. r2 </a:t>
            </a:r>
            <a:r>
              <a:rPr lang="pt-BR" dirty="0"/>
              <a:t>cannot be </a:t>
            </a:r>
            <a:r>
              <a:rPr lang="pt-BR" dirty="0" smtClean="0"/>
              <a:t>smaller </a:t>
            </a:r>
            <a:r>
              <a:rPr lang="pt-BR" dirty="0"/>
              <a:t>than </a:t>
            </a:r>
            <a:r>
              <a:rPr lang="pt-BR" dirty="0" smtClean="0"/>
              <a:t>r1. Redraw everything.</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224855499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smtClean="0"/>
              <a:t>Problem 2.2. Option 2. </a:t>
            </a:r>
            <a:endParaRPr lang="en-US" dirty="0"/>
          </a:p>
        </p:txBody>
      </p:sp>
      <p:sp>
        <p:nvSpPr>
          <p:cNvPr id="4" name="TextBox 3"/>
          <p:cNvSpPr txBox="1"/>
          <p:nvPr/>
        </p:nvSpPr>
        <p:spPr>
          <a:xfrm>
            <a:off x="10028488" y="1804282"/>
            <a:ext cx="2163512" cy="1077218"/>
          </a:xfrm>
          <a:prstGeom prst="rect">
            <a:avLst/>
          </a:prstGeom>
          <a:noFill/>
        </p:spPr>
        <p:txBody>
          <a:bodyPr wrap="square" rtlCol="0">
            <a:spAutoFit/>
          </a:bodyPr>
          <a:lstStyle/>
          <a:p>
            <a:r>
              <a:rPr lang="en-US" sz="3200" dirty="0" smtClean="0"/>
              <a:t>Play to see the demo</a:t>
            </a:r>
            <a:endParaRPr lang="en-US" sz="3200" dirty="0"/>
          </a:p>
        </p:txBody>
      </p:sp>
      <p:pic>
        <p:nvPicPr>
          <p:cNvPr id="5" name="region_filling">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0759" t="7573" r="9312" b="5691"/>
          <a:stretch/>
        </p:blipFill>
        <p:spPr>
          <a:xfrm>
            <a:off x="182880" y="1045028"/>
            <a:ext cx="9744892" cy="5551715"/>
          </a:xfrm>
          <a:prstGeom prst="rect">
            <a:avLst/>
          </a:prstGeom>
        </p:spPr>
      </p:pic>
    </p:spTree>
    <p:extLst>
      <p:ext uri="{BB962C8B-B14F-4D97-AF65-F5344CB8AC3E}">
        <p14:creationId xmlns:p14="http://schemas.microsoft.com/office/powerpoint/2010/main" val="6743214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400" y="0"/>
            <a:ext cx="10515600" cy="1325563"/>
          </a:xfrm>
        </p:spPr>
        <p:txBody>
          <a:bodyPr/>
          <a:lstStyle/>
          <a:p>
            <a:r>
              <a:rPr lang="en-US" dirty="0" smtClean="0"/>
              <a:t>Problem 2.2. Marking Scheme</a:t>
            </a:r>
            <a:endParaRPr lang="en-US" dirty="0"/>
          </a:p>
        </p:txBody>
      </p:sp>
      <p:sp>
        <p:nvSpPr>
          <p:cNvPr id="3" name="Content Placeholder 2"/>
          <p:cNvSpPr>
            <a:spLocks noGrp="1"/>
          </p:cNvSpPr>
          <p:nvPr>
            <p:ph idx="1"/>
          </p:nvPr>
        </p:nvSpPr>
        <p:spPr>
          <a:xfrm>
            <a:off x="406400" y="1092200"/>
            <a:ext cx="11466286" cy="5499100"/>
          </a:xfrm>
        </p:spPr>
        <p:txBody>
          <a:bodyPr>
            <a:normAutofit/>
          </a:bodyPr>
          <a:lstStyle/>
          <a:p>
            <a:pPr marL="0" indent="0">
              <a:buNone/>
            </a:pPr>
            <a:r>
              <a:rPr lang="en-US" dirty="0" smtClean="0"/>
              <a:t>The items must be done correctly.</a:t>
            </a:r>
          </a:p>
          <a:p>
            <a:pPr marL="0" indent="0">
              <a:buNone/>
            </a:pPr>
            <a:r>
              <a:rPr lang="en-US" dirty="0" smtClean="0"/>
              <a:t>Option 1. </a:t>
            </a:r>
            <a:r>
              <a:rPr lang="en-US" sz="2000" dirty="0" smtClean="0"/>
              <a:t>(F=[k11</a:t>
            </a:r>
            <a:r>
              <a:rPr lang="en-US" sz="2000" dirty="0"/>
              <a:t>; k12; k21; k22; k23; k24; </a:t>
            </a:r>
            <a:r>
              <a:rPr lang="nn-NO" sz="2000" dirty="0"/>
              <a:t>k31; k32; k33; k41; k42; k51];</a:t>
            </a:r>
            <a:r>
              <a:rPr lang="en-US" sz="2000" b="1" dirty="0" smtClean="0">
                <a:solidFill>
                  <a:srgbClr val="000000"/>
                </a:solidFill>
                <a:latin typeface="Courier New" panose="02070309020205020404" pitchFamily="49" charset="0"/>
              </a:rPr>
              <a:t>)</a:t>
            </a:r>
            <a:endParaRPr lang="en-US" sz="2000" dirty="0" smtClean="0"/>
          </a:p>
          <a:p>
            <a:pPr marL="0" indent="0">
              <a:buNone/>
            </a:pPr>
            <a:r>
              <a:rPr lang="en-US" dirty="0" smtClean="0"/>
              <a:t>[2*12%]: Each mesh is correct; its title is correct; and the axis range is correct. </a:t>
            </a:r>
          </a:p>
          <a:p>
            <a:pPr marL="0" indent="0">
              <a:buNone/>
            </a:pPr>
            <a:r>
              <a:rPr lang="en-US" dirty="0" smtClean="0"/>
              <a:t>[5%]: ‘m’ and ‘n’ work well. </a:t>
            </a:r>
            <a:endParaRPr lang="en-US" dirty="0"/>
          </a:p>
          <a:p>
            <a:pPr marL="0" indent="0">
              <a:buNone/>
            </a:pPr>
            <a:r>
              <a:rPr lang="en-US" dirty="0" smtClean="0"/>
              <a:t>[1%]: Press ‘q’ to show the student ID and name. Then quit the program.</a:t>
            </a:r>
          </a:p>
          <a:p>
            <a:pPr marL="0" indent="0">
              <a:buNone/>
            </a:pPr>
            <a:r>
              <a:rPr lang="en-US" b="1" dirty="0" smtClean="0"/>
              <a:t>We will not modify your script. If your program does not support ‘n’ and ‘m’, your score is zero.</a:t>
            </a:r>
            <a:endParaRPr lang="en-US" b="1" dirty="0"/>
          </a:p>
        </p:txBody>
      </p:sp>
    </p:spTree>
    <p:extLst>
      <p:ext uri="{BB962C8B-B14F-4D97-AF65-F5344CB8AC3E}">
        <p14:creationId xmlns:p14="http://schemas.microsoft.com/office/powerpoint/2010/main" val="55787473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400" y="0"/>
            <a:ext cx="10515600" cy="1325563"/>
          </a:xfrm>
        </p:spPr>
        <p:txBody>
          <a:bodyPr/>
          <a:lstStyle/>
          <a:p>
            <a:r>
              <a:rPr lang="en-US" dirty="0" smtClean="0"/>
              <a:t>Problem 2.2. Marking Scheme</a:t>
            </a:r>
            <a:endParaRPr lang="en-US" dirty="0"/>
          </a:p>
        </p:txBody>
      </p:sp>
      <p:sp>
        <p:nvSpPr>
          <p:cNvPr id="3" name="Content Placeholder 2"/>
          <p:cNvSpPr>
            <a:spLocks noGrp="1"/>
          </p:cNvSpPr>
          <p:nvPr>
            <p:ph idx="1"/>
          </p:nvPr>
        </p:nvSpPr>
        <p:spPr>
          <a:xfrm>
            <a:off x="406400" y="1092200"/>
            <a:ext cx="11466286" cy="5499100"/>
          </a:xfrm>
        </p:spPr>
        <p:txBody>
          <a:bodyPr>
            <a:normAutofit lnSpcReduction="10000"/>
          </a:bodyPr>
          <a:lstStyle/>
          <a:p>
            <a:pPr marL="0" indent="0">
              <a:buNone/>
            </a:pPr>
            <a:r>
              <a:rPr lang="en-US" dirty="0" smtClean="0"/>
              <a:t>Option 2.</a:t>
            </a:r>
          </a:p>
          <a:p>
            <a:pPr marL="0" indent="0">
              <a:buNone/>
            </a:pPr>
            <a:r>
              <a:rPr lang="en-US" dirty="0" smtClean="0"/>
              <a:t>[2%] : The two curves are correct and they are on top of the filled regions.</a:t>
            </a:r>
          </a:p>
          <a:p>
            <a:pPr marL="0" indent="0">
              <a:buNone/>
            </a:pPr>
            <a:r>
              <a:rPr lang="en-US" dirty="0" smtClean="0"/>
              <a:t>[2%] : The title is correct.</a:t>
            </a:r>
          </a:p>
          <a:p>
            <a:pPr marL="0" indent="0">
              <a:buNone/>
            </a:pPr>
            <a:r>
              <a:rPr lang="en-US" dirty="0" smtClean="0"/>
              <a:t>[5%]: The (blue) region(s) between the two curves is/are filled correctly, e.g., </a:t>
            </a:r>
          </a:p>
          <a:p>
            <a:pPr marL="0" indent="0">
              <a:buNone/>
            </a:pPr>
            <a:r>
              <a:rPr lang="en-US" dirty="0"/>
              <a:t> </a:t>
            </a:r>
            <a:r>
              <a:rPr lang="en-US" dirty="0" smtClean="0"/>
              <a:t>          </a:t>
            </a:r>
            <a:r>
              <a:rPr lang="en-US" dirty="0"/>
              <a:t>(r1,r2) = </a:t>
            </a:r>
            <a:r>
              <a:rPr lang="en-US" dirty="0" smtClean="0"/>
              <a:t>(-1, </a:t>
            </a:r>
            <a:r>
              <a:rPr lang="en-US" dirty="0"/>
              <a:t>-1</a:t>
            </a:r>
            <a:r>
              <a:rPr lang="en-US" dirty="0" smtClean="0"/>
              <a:t>), (r1,r2) = (-2, -1), </a:t>
            </a:r>
            <a:r>
              <a:rPr lang="en-US" dirty="0"/>
              <a:t>(r1,r2) = </a:t>
            </a:r>
            <a:r>
              <a:rPr lang="en-US" dirty="0" smtClean="0"/>
              <a:t>(2</a:t>
            </a:r>
            <a:r>
              <a:rPr lang="en-US" dirty="0"/>
              <a:t>, </a:t>
            </a:r>
            <a:r>
              <a:rPr lang="en-US" dirty="0" smtClean="0"/>
              <a:t>3), (r1, r2) = (3, 3), etc.</a:t>
            </a:r>
          </a:p>
          <a:p>
            <a:pPr marL="0" indent="0">
              <a:buNone/>
            </a:pPr>
            <a:r>
              <a:rPr lang="en-US" dirty="0" smtClean="0"/>
              <a:t>[4%]: The (yellow) region below the two curves is filled correctly.</a:t>
            </a:r>
          </a:p>
          <a:p>
            <a:pPr marL="0" indent="0">
              <a:buNone/>
            </a:pPr>
            <a:r>
              <a:rPr lang="en-US" dirty="0" smtClean="0"/>
              <a:t>[2%]: Press ‘n’ to change r1 and the result is correct.</a:t>
            </a:r>
          </a:p>
          <a:p>
            <a:pPr marL="0" indent="0">
              <a:buNone/>
            </a:pPr>
            <a:r>
              <a:rPr lang="en-US" dirty="0" smtClean="0"/>
              <a:t>[2%]: </a:t>
            </a:r>
            <a:r>
              <a:rPr lang="en-US" dirty="0"/>
              <a:t>Press </a:t>
            </a:r>
            <a:r>
              <a:rPr lang="en-US" dirty="0" smtClean="0"/>
              <a:t>‘m’ </a:t>
            </a:r>
            <a:r>
              <a:rPr lang="en-US" dirty="0"/>
              <a:t>to change </a:t>
            </a:r>
            <a:r>
              <a:rPr lang="en-US" dirty="0" smtClean="0"/>
              <a:t>r2 </a:t>
            </a:r>
            <a:r>
              <a:rPr lang="en-US" dirty="0"/>
              <a:t>and the result is correct</a:t>
            </a:r>
            <a:r>
              <a:rPr lang="en-US" dirty="0" smtClean="0"/>
              <a:t>.</a:t>
            </a:r>
          </a:p>
          <a:p>
            <a:pPr marL="0" indent="0">
              <a:buNone/>
            </a:pPr>
            <a:r>
              <a:rPr lang="en-US" dirty="0" smtClean="0"/>
              <a:t>[1%]: r1 is smaller than or equal to r2.</a:t>
            </a:r>
          </a:p>
          <a:p>
            <a:pPr marL="0" indent="0">
              <a:buNone/>
            </a:pPr>
            <a:r>
              <a:rPr lang="en-US" dirty="0" smtClean="0"/>
              <a:t>[1%]: </a:t>
            </a:r>
            <a:r>
              <a:rPr lang="en-US" dirty="0" smtClean="0"/>
              <a:t>Press ‘b’ to reset r1 and r2. All the results are correct</a:t>
            </a:r>
            <a:r>
              <a:rPr lang="en-US" dirty="0" smtClean="0"/>
              <a:t>.</a:t>
            </a:r>
          </a:p>
          <a:p>
            <a:pPr marL="0" indent="0">
              <a:buNone/>
            </a:pPr>
            <a:r>
              <a:rPr lang="en-US" dirty="0" smtClean="0"/>
              <a:t>[1</a:t>
            </a:r>
            <a:r>
              <a:rPr lang="en-US" dirty="0"/>
              <a:t>%]: Press ‘q’ to show the student ID and name. Then quit the program.</a:t>
            </a:r>
          </a:p>
          <a:p>
            <a:pPr marL="0" indent="0">
              <a:buNone/>
            </a:pPr>
            <a:endParaRPr lang="en-US" dirty="0"/>
          </a:p>
        </p:txBody>
      </p:sp>
    </p:spTree>
    <p:extLst>
      <p:ext uri="{BB962C8B-B14F-4D97-AF65-F5344CB8AC3E}">
        <p14:creationId xmlns:p14="http://schemas.microsoft.com/office/powerpoint/2010/main" val="143192740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demo video and demo programs.</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or a demo program may have bugs. They show or illustrate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2977554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file name format</a:t>
            </a:r>
            <a:endParaRPr lang="en-US" dirty="0"/>
          </a:p>
        </p:txBody>
      </p:sp>
      <p:sp>
        <p:nvSpPr>
          <p:cNvPr id="3" name="Content Placeholder 2"/>
          <p:cNvSpPr>
            <a:spLocks noGrp="1"/>
          </p:cNvSpPr>
          <p:nvPr>
            <p:ph idx="1"/>
          </p:nvPr>
        </p:nvSpPr>
        <p:spPr>
          <a:xfrm>
            <a:off x="838200" y="1825624"/>
            <a:ext cx="10515600" cy="4818243"/>
          </a:xfrm>
        </p:spPr>
        <p:txBody>
          <a:bodyPr>
            <a:normAutofit fontScale="85000" lnSpcReduction="10000"/>
          </a:bodyPr>
          <a:lstStyle/>
          <a:p>
            <a:pPr marL="0" indent="0">
              <a:buNone/>
            </a:pPr>
            <a:r>
              <a:rPr lang="en-US" dirty="0" smtClean="0"/>
              <a:t>Write all your programs in a folder. The folder name is mat_exam_02_student_ID. For example, if your ID is 12345678, the folder name is mat_exam_02_12345678.</a:t>
            </a:r>
          </a:p>
          <a:p>
            <a:pPr marL="0" indent="0">
              <a:buNone/>
            </a:pPr>
            <a:endParaRPr lang="en-US" dirty="0" smtClean="0"/>
          </a:p>
          <a:p>
            <a:pPr marL="0" indent="0">
              <a:buNone/>
            </a:pPr>
            <a:r>
              <a:rPr lang="en-US" dirty="0" smtClean="0"/>
              <a:t>Zip the folder and upload it.</a:t>
            </a:r>
          </a:p>
          <a:p>
            <a:pPr marL="0" indent="0">
              <a:buNone/>
            </a:pPr>
            <a:endParaRPr lang="en-US" dirty="0" smtClean="0"/>
          </a:p>
          <a:p>
            <a:pPr marL="0" indent="0">
              <a:buNone/>
            </a:pPr>
            <a:r>
              <a:rPr lang="en-US" dirty="0" smtClean="0"/>
              <a:t>Write </a:t>
            </a:r>
            <a:r>
              <a:rPr lang="en-US" b="1" dirty="0"/>
              <a:t>a</a:t>
            </a:r>
            <a:r>
              <a:rPr lang="en-US" b="1" dirty="0" smtClean="0"/>
              <a:t> program for each problem </a:t>
            </a:r>
            <a:r>
              <a:rPr lang="en-US" dirty="0" smtClean="0"/>
              <a:t>in </a:t>
            </a:r>
            <a:r>
              <a:rPr lang="en-US" b="1" dirty="0" smtClean="0"/>
              <a:t>one</a:t>
            </a:r>
            <a:r>
              <a:rPr lang="en-US" dirty="0" smtClean="0"/>
              <a:t> </a:t>
            </a:r>
            <a:r>
              <a:rPr lang="en-US" b="1" dirty="0" smtClean="0"/>
              <a:t>file</a:t>
            </a:r>
            <a:r>
              <a:rPr lang="en-US" dirty="0" smtClean="0"/>
              <a:t>.</a:t>
            </a:r>
          </a:p>
          <a:p>
            <a:pPr marL="0" indent="0">
              <a:buNone/>
            </a:pPr>
            <a:r>
              <a:rPr lang="en-US" dirty="0" smtClean="0"/>
              <a:t>The file name is ex02_X_yourStudentID.m, where</a:t>
            </a:r>
            <a:r>
              <a:rPr lang="zh-TW" altLang="en-US" dirty="0" smtClean="0"/>
              <a:t> </a:t>
            </a:r>
            <a:r>
              <a:rPr lang="en-US" altLang="zh-TW" dirty="0" smtClean="0"/>
              <a:t>X</a:t>
            </a:r>
            <a:r>
              <a:rPr lang="zh-TW" altLang="en-US" dirty="0" smtClean="0"/>
              <a:t> </a:t>
            </a:r>
            <a:r>
              <a:rPr lang="en-US" altLang="zh-TW" dirty="0" smtClean="0"/>
              <a:t>is the problem number.</a:t>
            </a:r>
            <a:endParaRPr lang="en-US" dirty="0" smtClean="0"/>
          </a:p>
          <a:p>
            <a:pPr marL="0" indent="0">
              <a:buNone/>
            </a:pPr>
            <a:r>
              <a:rPr lang="en-US" dirty="0" smtClean="0"/>
              <a:t>For example, if your student ID is 12345678 and the problem number is 3, then the file name must be </a:t>
            </a:r>
            <a:r>
              <a:rPr lang="en-US" b="1" dirty="0" smtClean="0">
                <a:solidFill>
                  <a:srgbClr val="0000FF"/>
                </a:solidFill>
              </a:rPr>
              <a:t>ex02_3_12345678.m</a:t>
            </a:r>
            <a:r>
              <a:rPr lang="en-US" dirty="0" smtClean="0"/>
              <a:t>.</a:t>
            </a:r>
          </a:p>
          <a:p>
            <a:pPr marL="0" indent="0">
              <a:buNone/>
            </a:pPr>
            <a:endParaRPr lang="en-US" dirty="0" smtClean="0"/>
          </a:p>
          <a:p>
            <a:pPr marL="0" indent="0">
              <a:buNone/>
            </a:pPr>
            <a:r>
              <a:rPr lang="en-US" altLang="zh-TW" dirty="0" smtClean="0"/>
              <a:t>You must not </a:t>
            </a:r>
            <a:r>
              <a:rPr lang="en-US" altLang="zh-TW" dirty="0"/>
              <a:t>output all </a:t>
            </a:r>
            <a:r>
              <a:rPr lang="en-US" altLang="zh-TW" dirty="0" smtClean="0"/>
              <a:t>the intermediate </a:t>
            </a:r>
            <a:r>
              <a:rPr lang="en-US" altLang="zh-TW" dirty="0"/>
              <a:t>results</a:t>
            </a:r>
            <a:r>
              <a:rPr lang="en-US" altLang="zh-TW" dirty="0" smtClean="0"/>
              <a:t>.</a:t>
            </a:r>
            <a:endParaRPr lang="en-US" dirty="0" smtClean="0"/>
          </a:p>
          <a:p>
            <a:pPr marL="0" indent="0">
              <a:buNone/>
            </a:pPr>
            <a:r>
              <a:rPr lang="en-US" dirty="0" smtClean="0"/>
              <a:t>Output the results that are required only.</a:t>
            </a:r>
          </a:p>
        </p:txBody>
      </p:sp>
    </p:spTree>
    <p:extLst>
      <p:ext uri="{BB962C8B-B14F-4D97-AF65-F5344CB8AC3E}">
        <p14:creationId xmlns:p14="http://schemas.microsoft.com/office/powerpoint/2010/main" val="1563582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content header</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sz="3100" b="1" dirty="0" smtClean="0"/>
              <a:t>At the top of the file, write down your name, ID, email address, department, and date. If you do not do so, you receive a score of zero in the corresponding problem.</a:t>
            </a:r>
            <a:endParaRPr lang="en-US" sz="3100" b="1" dirty="0"/>
          </a:p>
          <a:p>
            <a:pPr marL="0" indent="0">
              <a:buNone/>
            </a:pPr>
            <a:r>
              <a:rPr lang="en-US" dirty="0" smtClean="0"/>
              <a:t>%%%%%%%%%%%%%%%%%%%%%%%%%%%</a:t>
            </a:r>
          </a:p>
          <a:p>
            <a:pPr marL="0" indent="0">
              <a:buNone/>
            </a:pPr>
            <a:r>
              <a:rPr lang="en-US" dirty="0" smtClean="0"/>
              <a:t>% Final Exam Number: …</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a:t>
            </a:r>
          </a:p>
          <a:p>
            <a:pPr marL="0" indent="0">
              <a:buNone/>
            </a:pPr>
            <a:r>
              <a:rPr lang="en-US" dirty="0" smtClean="0"/>
              <a:t>% Date: ….</a:t>
            </a:r>
          </a:p>
          <a:p>
            <a:pPr marL="0" indent="0">
              <a:buNone/>
            </a:pPr>
            <a:r>
              <a:rPr lang="en-US" dirty="0" smtClean="0"/>
              <a:t>%%%%%%%%%%%%%%%%%%%%%%%%%%%%</a:t>
            </a:r>
            <a:endParaRPr lang="en-US" dirty="0"/>
          </a:p>
        </p:txBody>
      </p:sp>
    </p:spTree>
    <p:extLst>
      <p:ext uri="{BB962C8B-B14F-4D97-AF65-F5344CB8AC3E}">
        <p14:creationId xmlns:p14="http://schemas.microsoft.com/office/powerpoint/2010/main" val="2287585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883" y="0"/>
            <a:ext cx="10515600" cy="1325563"/>
          </a:xfrm>
        </p:spPr>
        <p:txBody>
          <a:bodyPr/>
          <a:lstStyle/>
          <a:p>
            <a:r>
              <a:rPr lang="en-US" altLang="zh-TW" dirty="0"/>
              <a:t>File content</a:t>
            </a:r>
            <a:endParaRPr lang="en-US" dirty="0"/>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a:t>close all; clear; </a:t>
            </a:r>
            <a:r>
              <a:rPr lang="en-US" dirty="0" err="1"/>
              <a:t>clc</a:t>
            </a:r>
            <a:r>
              <a:rPr lang="en-US" dirty="0"/>
              <a:t>;		% close all windows</a:t>
            </a:r>
          </a:p>
          <a:p>
            <a:pPr marL="0" indent="0">
              <a:buNone/>
            </a:pPr>
            <a:r>
              <a:rPr lang="en-US" dirty="0"/>
              <a:t>                            </a:t>
            </a:r>
            <a:r>
              <a:rPr lang="en-US" dirty="0" smtClean="0"/>
              <a:t>		% </a:t>
            </a:r>
            <a:r>
              <a:rPr lang="en-US" dirty="0"/>
              <a:t>clear variables, and clear screen</a:t>
            </a:r>
          </a:p>
          <a:p>
            <a:pPr marL="0" indent="0">
              <a:buNone/>
            </a:pPr>
            <a:endParaRPr lang="en-US" dirty="0"/>
          </a:p>
          <a:p>
            <a:pPr marL="0" indent="0">
              <a:buNone/>
            </a:pPr>
            <a:r>
              <a:rPr lang="en-US" dirty="0" err="1" smtClean="0"/>
              <a:t>disp</a:t>
            </a:r>
            <a:r>
              <a:rPr lang="en-US" dirty="0"/>
              <a:t>('Exam Problem </a:t>
            </a:r>
            <a:r>
              <a:rPr lang="en-US" dirty="0" smtClean="0"/>
              <a:t>2.1</a:t>
            </a:r>
            <a:r>
              <a:rPr lang="en-US" dirty="0"/>
              <a:t>') 	% show </a:t>
            </a:r>
            <a:r>
              <a:rPr lang="en-US" dirty="0" smtClean="0"/>
              <a:t>Exam </a:t>
            </a:r>
            <a:r>
              <a:rPr lang="en-US" dirty="0"/>
              <a:t>Problem </a:t>
            </a:r>
            <a:r>
              <a:rPr lang="en-US" dirty="0" smtClean="0"/>
              <a:t>2.1</a:t>
            </a:r>
            <a:endParaRPr lang="en-US" dirty="0"/>
          </a:p>
        </p:txBody>
      </p:sp>
    </p:spTree>
    <p:extLst>
      <p:ext uri="{BB962C8B-B14F-4D97-AF65-F5344CB8AC3E}">
        <p14:creationId xmlns:p14="http://schemas.microsoft.com/office/powerpoint/2010/main" val="23865142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63"/>
            <a:ext cx="10515600" cy="1325563"/>
          </a:xfrm>
        </p:spPr>
        <p:txBody>
          <a:bodyPr/>
          <a:lstStyle/>
          <a:p>
            <a:r>
              <a:rPr lang="en-US" dirty="0" smtClean="0"/>
              <a:t>(50%) Problem 2.1</a:t>
            </a:r>
            <a:endParaRPr lang="en-US" dirty="0"/>
          </a:p>
        </p:txBody>
      </p:sp>
      <p:sp>
        <p:nvSpPr>
          <p:cNvPr id="3" name="Content Placeholder 2"/>
          <p:cNvSpPr>
            <a:spLocks noGrp="1"/>
          </p:cNvSpPr>
          <p:nvPr>
            <p:ph idx="1"/>
          </p:nvPr>
        </p:nvSpPr>
        <p:spPr>
          <a:xfrm>
            <a:off x="838200" y="1115120"/>
            <a:ext cx="10515600" cy="5742879"/>
          </a:xfrm>
        </p:spPr>
        <p:txBody>
          <a:bodyPr>
            <a:normAutofit/>
          </a:bodyPr>
          <a:lstStyle/>
          <a:p>
            <a:pPr marL="0" indent="0">
              <a:buNone/>
            </a:pPr>
            <a:r>
              <a:rPr lang="en-US" altLang="zh-TW" dirty="0"/>
              <a:t>Assume that Y is generated randomly in a uniform manner inside </a:t>
            </a:r>
            <a:r>
              <a:rPr lang="en-US" altLang="zh-TW" dirty="0" smtClean="0"/>
              <a:t>(0,1).</a:t>
            </a:r>
            <a:endParaRPr lang="en-US" altLang="zh-TW" dirty="0"/>
          </a:p>
          <a:p>
            <a:pPr marL="0" indent="0">
              <a:buNone/>
            </a:pPr>
            <a:r>
              <a:rPr lang="en-US" altLang="zh-TW" dirty="0" smtClean="0"/>
              <a:t>We have </a:t>
            </a:r>
          </a:p>
          <a:p>
            <a:pPr marL="0" indent="0">
              <a:buNone/>
            </a:pPr>
            <a:r>
              <a:rPr lang="en-US" altLang="zh-TW" dirty="0" smtClean="0"/>
              <a:t>X1 </a:t>
            </a:r>
            <a:r>
              <a:rPr lang="en-US" altLang="zh-TW" dirty="0"/>
              <a:t>= </a:t>
            </a:r>
            <a:r>
              <a:rPr lang="en-US" altLang="zh-TW" dirty="0" smtClean="0"/>
              <a:t>F1(Y</a:t>
            </a:r>
            <a:r>
              <a:rPr lang="en-US" altLang="zh-TW" dirty="0"/>
              <a:t>) = </a:t>
            </a:r>
            <a:r>
              <a:rPr lang="en-US" altLang="zh-TW" dirty="0" smtClean="0"/>
              <a:t>a cos (</a:t>
            </a:r>
            <a:r>
              <a:rPr lang="en-US" altLang="zh-TW" dirty="0" smtClean="0">
                <a:sym typeface="Symbol" panose="05050102010706020507" pitchFamily="18" charset="2"/>
              </a:rPr>
              <a:t>  </a:t>
            </a:r>
            <a:r>
              <a:rPr lang="en-US" altLang="zh-TW" dirty="0" smtClean="0"/>
              <a:t>Y</a:t>
            </a:r>
            <a:r>
              <a:rPr lang="en-US" altLang="zh-TW" baseline="30000" dirty="0" smtClean="0"/>
              <a:t> 2 </a:t>
            </a:r>
            <a:r>
              <a:rPr lang="en-US" altLang="zh-TW" dirty="0" smtClean="0">
                <a:sym typeface="Symbol" panose="05050102010706020507" pitchFamily="18" charset="2"/>
              </a:rPr>
              <a:t>/2</a:t>
            </a:r>
            <a:r>
              <a:rPr lang="en-US" altLang="zh-TW" dirty="0" smtClean="0"/>
              <a:t>) - a </a:t>
            </a:r>
          </a:p>
          <a:p>
            <a:pPr marL="0" indent="0">
              <a:buNone/>
            </a:pPr>
            <a:r>
              <a:rPr lang="en-US" altLang="zh-TW" dirty="0" smtClean="0"/>
              <a:t>X2  = F2(Y</a:t>
            </a:r>
            <a:r>
              <a:rPr lang="en-US" altLang="zh-TW" dirty="0"/>
              <a:t>) = a cos (</a:t>
            </a:r>
            <a:r>
              <a:rPr lang="en-US" altLang="zh-TW" dirty="0">
                <a:sym typeface="Symbol" panose="05050102010706020507" pitchFamily="18" charset="2"/>
              </a:rPr>
              <a:t>  </a:t>
            </a:r>
            <a:r>
              <a:rPr lang="en-US" altLang="zh-TW" dirty="0"/>
              <a:t>Y</a:t>
            </a:r>
            <a:r>
              <a:rPr lang="en-US" altLang="zh-TW" baseline="30000" dirty="0"/>
              <a:t> 2 </a:t>
            </a:r>
            <a:r>
              <a:rPr lang="en-US" altLang="zh-TW" dirty="0">
                <a:sym typeface="Symbol" panose="05050102010706020507" pitchFamily="18" charset="2"/>
              </a:rPr>
              <a:t>/2</a:t>
            </a:r>
            <a:r>
              <a:rPr lang="en-US" altLang="zh-TW" dirty="0"/>
              <a:t>) </a:t>
            </a:r>
            <a:r>
              <a:rPr lang="en-US" altLang="zh-TW" dirty="0" smtClean="0"/>
              <a:t>+ a</a:t>
            </a:r>
            <a:endParaRPr lang="en-US" altLang="zh-TW" dirty="0"/>
          </a:p>
          <a:p>
            <a:pPr marL="0" indent="0">
              <a:buNone/>
            </a:pPr>
            <a:endParaRPr lang="en-US" altLang="zh-TW" dirty="0"/>
          </a:p>
          <a:p>
            <a:pPr marL="0" indent="0">
              <a:buNone/>
            </a:pPr>
            <a:r>
              <a:rPr lang="en-US" altLang="zh-TW" dirty="0"/>
              <a:t>Ask to input </a:t>
            </a:r>
            <a:r>
              <a:rPr lang="en-US" altLang="zh-TW" dirty="0" smtClean="0"/>
              <a:t>a. a must be in [-1, 1].</a:t>
            </a:r>
            <a:endParaRPr lang="en-US" altLang="zh-TW" dirty="0"/>
          </a:p>
          <a:p>
            <a:pPr marL="0" indent="0">
              <a:buNone/>
            </a:pPr>
            <a:r>
              <a:rPr lang="en-US" altLang="zh-TW" dirty="0"/>
              <a:t>Ask to input the number of samples of </a:t>
            </a:r>
            <a:r>
              <a:rPr lang="en-US" altLang="zh-TW" dirty="0" smtClean="0"/>
              <a:t>Y. </a:t>
            </a:r>
            <a:r>
              <a:rPr lang="en-US" altLang="zh-TW" dirty="0"/>
              <a:t>Let the number be n. Implement the following steps:</a:t>
            </a:r>
          </a:p>
          <a:p>
            <a:pPr marL="514350" indent="-514350">
              <a:buFont typeface="+mj-lt"/>
              <a:buAutoNum type="arabicPeriod"/>
            </a:pPr>
            <a:r>
              <a:rPr lang="en-US" altLang="zh-TW" dirty="0"/>
              <a:t>If n is zero, quit the program. n is inside [0, </a:t>
            </a:r>
            <a:r>
              <a:rPr lang="en-US" altLang="zh-TW" dirty="0" smtClean="0"/>
              <a:t>1000000].</a:t>
            </a:r>
            <a:endParaRPr lang="en-US" altLang="zh-TW" dirty="0"/>
          </a:p>
          <a:p>
            <a:pPr marL="514350" indent="-514350">
              <a:buFont typeface="+mj-lt"/>
              <a:buAutoNum type="arabicPeriod"/>
            </a:pPr>
            <a:r>
              <a:rPr lang="en-US" altLang="zh-TW" dirty="0"/>
              <a:t>Ask to input </a:t>
            </a:r>
            <a:r>
              <a:rPr lang="en-US" altLang="zh-TW" dirty="0" smtClean="0"/>
              <a:t>a. If a is not inside [-1, 1], </a:t>
            </a:r>
            <a:r>
              <a:rPr lang="en-US" altLang="zh-TW" dirty="0"/>
              <a:t>show a message and </a:t>
            </a:r>
            <a:r>
              <a:rPr lang="en-US" altLang="zh-TW" dirty="0" smtClean="0"/>
              <a:t>repeat step 2.</a:t>
            </a:r>
          </a:p>
        </p:txBody>
      </p:sp>
    </p:spTree>
    <p:extLst>
      <p:ext uri="{BB962C8B-B14F-4D97-AF65-F5344CB8AC3E}">
        <p14:creationId xmlns:p14="http://schemas.microsoft.com/office/powerpoint/2010/main" val="175954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63"/>
            <a:ext cx="10515600" cy="1325563"/>
          </a:xfrm>
        </p:spPr>
        <p:txBody>
          <a:bodyPr/>
          <a:lstStyle/>
          <a:p>
            <a:r>
              <a:rPr lang="en-US" dirty="0" smtClean="0"/>
              <a:t>Problem 2.1. </a:t>
            </a:r>
            <a:endParaRPr lang="en-US" dirty="0"/>
          </a:p>
        </p:txBody>
      </p:sp>
      <p:sp>
        <p:nvSpPr>
          <p:cNvPr id="3" name="Content Placeholder 2"/>
          <p:cNvSpPr>
            <a:spLocks noGrp="1"/>
          </p:cNvSpPr>
          <p:nvPr>
            <p:ph idx="1"/>
          </p:nvPr>
        </p:nvSpPr>
        <p:spPr>
          <a:xfrm>
            <a:off x="838200" y="1115120"/>
            <a:ext cx="10515600" cy="5742879"/>
          </a:xfrm>
        </p:spPr>
        <p:txBody>
          <a:bodyPr>
            <a:normAutofit/>
          </a:bodyPr>
          <a:lstStyle/>
          <a:p>
            <a:pPr marL="514350" indent="-514350">
              <a:buFont typeface="+mj-lt"/>
              <a:buAutoNum type="arabicPeriod"/>
            </a:pPr>
            <a:r>
              <a:rPr lang="en-US" altLang="zh-TW" dirty="0" smtClean="0"/>
              <a:t>Clear </a:t>
            </a:r>
            <a:r>
              <a:rPr lang="en-US" altLang="zh-TW" dirty="0"/>
              <a:t>the figure(s</a:t>
            </a:r>
            <a:r>
              <a:rPr lang="en-US" altLang="zh-TW" dirty="0" smtClean="0"/>
              <a:t>). Use a 1x3 grid to draw figures.</a:t>
            </a:r>
          </a:p>
          <a:p>
            <a:pPr marL="514350" indent="-514350">
              <a:buFont typeface="+mj-lt"/>
              <a:buAutoNum type="arabicPeriod"/>
            </a:pPr>
            <a:r>
              <a:rPr lang="en-US" altLang="zh-TW" dirty="0"/>
              <a:t>Randomly generate n samples of </a:t>
            </a:r>
            <a:r>
              <a:rPr lang="en-US" altLang="zh-TW" dirty="0" smtClean="0"/>
              <a:t>Y. </a:t>
            </a:r>
          </a:p>
          <a:p>
            <a:pPr marL="514350" indent="-514350">
              <a:buFont typeface="+mj-lt"/>
              <a:buAutoNum type="arabicPeriod"/>
            </a:pPr>
            <a:r>
              <a:rPr lang="en-US" altLang="zh-TW" dirty="0" smtClean="0"/>
              <a:t>Draw </a:t>
            </a:r>
            <a:r>
              <a:rPr lang="en-US" altLang="zh-TW" dirty="0"/>
              <a:t>the pdf of </a:t>
            </a:r>
            <a:r>
              <a:rPr lang="en-US" altLang="zh-TW" dirty="0" smtClean="0"/>
              <a:t>Y. Use subplot(1,3, 1) to draw it on the left side.</a:t>
            </a:r>
          </a:p>
          <a:p>
            <a:pPr marL="514350" indent="-514350">
              <a:buFont typeface="+mj-lt"/>
              <a:buAutoNum type="arabicPeriod"/>
            </a:pPr>
            <a:r>
              <a:rPr lang="en-US" altLang="zh-TW" dirty="0"/>
              <a:t>Draw the pdf of </a:t>
            </a:r>
            <a:r>
              <a:rPr lang="en-US" altLang="zh-TW" dirty="0" smtClean="0"/>
              <a:t>X1. </a:t>
            </a:r>
            <a:r>
              <a:rPr lang="en-US" altLang="zh-TW" dirty="0"/>
              <a:t>Use subplot(1,3, </a:t>
            </a:r>
            <a:r>
              <a:rPr lang="en-US" altLang="zh-TW" dirty="0" smtClean="0"/>
              <a:t>2) </a:t>
            </a:r>
            <a:r>
              <a:rPr lang="en-US" altLang="zh-TW" dirty="0"/>
              <a:t>to draw it </a:t>
            </a:r>
            <a:r>
              <a:rPr lang="en-US" altLang="zh-TW" dirty="0" smtClean="0"/>
              <a:t>in the middle.</a:t>
            </a:r>
          </a:p>
          <a:p>
            <a:pPr marL="514350" indent="-514350">
              <a:buFont typeface="+mj-lt"/>
              <a:buAutoNum type="arabicPeriod"/>
            </a:pPr>
            <a:r>
              <a:rPr lang="en-US" altLang="zh-TW" dirty="0"/>
              <a:t>Draw the pdf of </a:t>
            </a:r>
            <a:r>
              <a:rPr lang="en-US" altLang="zh-TW" dirty="0" smtClean="0"/>
              <a:t>X2. </a:t>
            </a:r>
            <a:r>
              <a:rPr lang="en-US" altLang="zh-TW" dirty="0"/>
              <a:t>Use subplot(1,3, </a:t>
            </a:r>
            <a:r>
              <a:rPr lang="en-US" altLang="zh-TW" dirty="0" smtClean="0"/>
              <a:t>3) </a:t>
            </a:r>
            <a:r>
              <a:rPr lang="en-US" altLang="zh-TW" dirty="0"/>
              <a:t>to draw it </a:t>
            </a:r>
            <a:r>
              <a:rPr lang="en-US" altLang="zh-TW" dirty="0" smtClean="0"/>
              <a:t>on the right side.</a:t>
            </a:r>
          </a:p>
          <a:p>
            <a:pPr marL="514350" indent="-514350">
              <a:buFont typeface="+mj-lt"/>
              <a:buAutoNum type="arabicPeriod"/>
            </a:pPr>
            <a:r>
              <a:rPr lang="en-US" altLang="zh-TW" dirty="0" smtClean="0"/>
              <a:t>Show the titles of the three figures similar to the demo figures.</a:t>
            </a:r>
          </a:p>
          <a:p>
            <a:pPr marL="514350" indent="-514350">
              <a:buFont typeface="+mj-lt"/>
              <a:buAutoNum type="arabicPeriod"/>
            </a:pPr>
            <a:r>
              <a:rPr lang="en-US" altLang="zh-TW" dirty="0" smtClean="0"/>
              <a:t>Report </a:t>
            </a:r>
            <a:r>
              <a:rPr lang="en-US" altLang="zh-TW" dirty="0"/>
              <a:t>the average (M) and standard deviation (SD) of the n samples as the title of the figure. Also, report </a:t>
            </a:r>
            <a:r>
              <a:rPr lang="en-US" altLang="zh-TW" dirty="0" smtClean="0"/>
              <a:t>a. The </a:t>
            </a:r>
            <a:r>
              <a:rPr lang="en-US" altLang="zh-TW" dirty="0"/>
              <a:t>format is: </a:t>
            </a:r>
            <a:r>
              <a:rPr lang="en-US" altLang="zh-TW" dirty="0" smtClean="0"/>
              <a:t>Mean= </a:t>
            </a:r>
            <a:r>
              <a:rPr lang="en-US" altLang="zh-TW" dirty="0"/>
              <a:t>…; SD= …; a</a:t>
            </a:r>
            <a:r>
              <a:rPr lang="en-US" altLang="zh-TW" dirty="0" smtClean="0"/>
              <a:t>=…;</a:t>
            </a:r>
          </a:p>
          <a:p>
            <a:pPr marL="514350" indent="-514350">
              <a:buFont typeface="+mj-lt"/>
              <a:buAutoNum type="arabicPeriod"/>
            </a:pPr>
            <a:r>
              <a:rPr lang="en-US" altLang="zh-TW" dirty="0" smtClean="0"/>
              <a:t>Animate </a:t>
            </a:r>
            <a:r>
              <a:rPr lang="en-US" altLang="zh-TW" dirty="0"/>
              <a:t>a point to move along the curve of the </a:t>
            </a:r>
            <a:r>
              <a:rPr lang="en-US" altLang="zh-TW" dirty="0" smtClean="0"/>
              <a:t>pdf of Y. Also, animate the corresponding points on the pdf curves of X1 and X2.</a:t>
            </a:r>
            <a:r>
              <a:rPr lang="en-US" altLang="zh-TW" dirty="0"/>
              <a:t> </a:t>
            </a:r>
            <a:r>
              <a:rPr lang="en-US" altLang="zh-TW" dirty="0" smtClean="0"/>
              <a:t>The movement directions of the points must be correct.</a:t>
            </a:r>
            <a:endParaRPr lang="en-US" baseline="30000" dirty="0"/>
          </a:p>
          <a:p>
            <a:pPr marL="0" indent="0">
              <a:buNone/>
            </a:pPr>
            <a:endParaRPr lang="en-US" dirty="0"/>
          </a:p>
        </p:txBody>
      </p:sp>
    </p:spTree>
    <p:extLst>
      <p:ext uri="{BB962C8B-B14F-4D97-AF65-F5344CB8AC3E}">
        <p14:creationId xmlns:p14="http://schemas.microsoft.com/office/powerpoint/2010/main" val="6915560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2715" y="0"/>
            <a:ext cx="10515600" cy="1325563"/>
          </a:xfrm>
        </p:spPr>
        <p:txBody>
          <a:bodyPr>
            <a:normAutofit/>
          </a:bodyPr>
          <a:lstStyle/>
          <a:p>
            <a:r>
              <a:rPr lang="en-US" sz="2800" dirty="0" smtClean="0"/>
              <a:t>Problem 2.1. n = 500,000. a =-1.0</a:t>
            </a:r>
            <a:br>
              <a:rPr lang="en-US" sz="2800" dirty="0" smtClean="0"/>
            </a:br>
            <a:r>
              <a:rPr lang="en-US" sz="2800" dirty="0" smtClean="0"/>
              <a:t>Play </a:t>
            </a:r>
            <a:r>
              <a:rPr lang="en-US" sz="2800" dirty="0"/>
              <a:t>to see the animation</a:t>
            </a:r>
          </a:p>
        </p:txBody>
      </p:sp>
      <p:pic>
        <p:nvPicPr>
          <p:cNvPr id="3" name="pdf_minus_on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0662" t="6746" r="6682" b="3076"/>
          <a:stretch/>
        </p:blipFill>
        <p:spPr>
          <a:xfrm>
            <a:off x="1071790" y="1085850"/>
            <a:ext cx="10077450" cy="5772150"/>
          </a:xfrm>
          <a:prstGeom prst="rect">
            <a:avLst/>
          </a:prstGeom>
        </p:spPr>
      </p:pic>
    </p:spTree>
    <p:extLst>
      <p:ext uri="{BB962C8B-B14F-4D97-AF65-F5344CB8AC3E}">
        <p14:creationId xmlns:p14="http://schemas.microsoft.com/office/powerpoint/2010/main" val="29505687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12041</TotalTime>
  <Words>1905</Words>
  <Application>Microsoft Office PowerPoint</Application>
  <PresentationFormat>Widescreen</PresentationFormat>
  <Paragraphs>245</Paragraphs>
  <Slides>27</Slides>
  <Notes>4</Notes>
  <HiddenSlides>0</HiddenSlides>
  <MMClips>4</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新細明體</vt:lpstr>
      <vt:lpstr>Arial</vt:lpstr>
      <vt:lpstr>Calibri</vt:lpstr>
      <vt:lpstr>Calibri Light</vt:lpstr>
      <vt:lpstr>Courier New</vt:lpstr>
      <vt:lpstr>Symbol</vt:lpstr>
      <vt:lpstr>Tahoma</vt:lpstr>
      <vt:lpstr>Office Theme</vt:lpstr>
      <vt:lpstr>MATLAB Programming</vt:lpstr>
      <vt:lpstr>Content</vt:lpstr>
      <vt:lpstr>About demo video and demo programs.</vt:lpstr>
      <vt:lpstr>Program file name format</vt:lpstr>
      <vt:lpstr>File content header</vt:lpstr>
      <vt:lpstr>File content</vt:lpstr>
      <vt:lpstr>(50%) Problem 2.1</vt:lpstr>
      <vt:lpstr>Problem 2.1. </vt:lpstr>
      <vt:lpstr>Problem 2.1. n = 500,000. a =-1.0 Play to see the animation</vt:lpstr>
      <vt:lpstr>Problem 2.1. n = 200,000. a = 1.0  Play to see the animation</vt:lpstr>
      <vt:lpstr>Problem 2.1. Marking Scheme </vt:lpstr>
      <vt:lpstr>Problem 2.2</vt:lpstr>
      <vt:lpstr>(50%) Problem 2.2. </vt:lpstr>
      <vt:lpstr>Problem 2.2. Option 1. (30%)</vt:lpstr>
      <vt:lpstr>Problem 2.2. Option 1.</vt:lpstr>
      <vt:lpstr>Problem 2.2. Option 1.</vt:lpstr>
      <vt:lpstr>Problem 2.2. Option 1.</vt:lpstr>
      <vt:lpstr>Problem 2.2. Option 1.</vt:lpstr>
      <vt:lpstr>Problem 2.2. Option 1.</vt:lpstr>
      <vt:lpstr>Problem 2.2. Option 1.</vt:lpstr>
      <vt:lpstr>Problem 2.2. Option 1. Notice that the labels of the x-axis and y-axis shows the ranges that are the same as what we set for x and y.</vt:lpstr>
      <vt:lpstr>Problem 2.2. Option 2. Region filling (20%)</vt:lpstr>
      <vt:lpstr>Problem 2.2. Option 2. Region filling (20%)</vt:lpstr>
      <vt:lpstr>Problem 2.2. Option 2. </vt:lpstr>
      <vt:lpstr>Problem 2.2. Marking Scheme</vt:lpstr>
      <vt:lpstr>Problem 2.2. Marking Scheme</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Windows User</cp:lastModifiedBy>
  <cp:revision>648</cp:revision>
  <dcterms:created xsi:type="dcterms:W3CDTF">2019-02-26T08:18:36Z</dcterms:created>
  <dcterms:modified xsi:type="dcterms:W3CDTF">2021-06-08T11:03:03Z</dcterms:modified>
</cp:coreProperties>
</file>